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6858000" cy="9144000"/>
  <p:embeddedFontLst>
    <p:embeddedFont>
      <p:font typeface="Poppins"/>
      <p:regular r:id="rId13"/>
      <p:bold r:id="rId14"/>
      <p:italic r:id="rId15"/>
      <p:boldItalic r:id="rId16"/>
    </p:embeddedFont>
    <p:embeddedFont>
      <p:font typeface="Century Gothic"/>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enturyGothic-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Poppins-regular.fntdata"/><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Poppins-italic.fntdata"/><Relationship Id="rId14" Type="http://schemas.openxmlformats.org/officeDocument/2006/relationships/font" Target="fonts/Poppins-bold.fntdata"/><Relationship Id="rId17" Type="http://schemas.openxmlformats.org/officeDocument/2006/relationships/font" Target="fonts/CenturyGothic-regular.fntdata"/><Relationship Id="rId16" Type="http://schemas.openxmlformats.org/officeDocument/2006/relationships/font" Target="fonts/Poppins-boldItalic.fntdata"/><Relationship Id="rId5" Type="http://schemas.openxmlformats.org/officeDocument/2006/relationships/slide" Target="slides/slide1.xml"/><Relationship Id="rId19" Type="http://schemas.openxmlformats.org/officeDocument/2006/relationships/font" Target="fonts/CenturyGothic-italic.fntdata"/><Relationship Id="rId6" Type="http://schemas.openxmlformats.org/officeDocument/2006/relationships/slide" Target="slides/slide2.xml"/><Relationship Id="rId18" Type="http://schemas.openxmlformats.org/officeDocument/2006/relationships/font" Target="fonts/CenturyGothic-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4"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4"/>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4" y="8685214"/>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A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ournals.ametsoc.org/doi/abs/10.1175/WCAS-D-11-00033.1" TargetMode="External"/><Relationship Id="rId3" Type="http://schemas.openxmlformats.org/officeDocument/2006/relationships/hyperlink" Target="http://indianexpress.com/article/sports/cricket/a-nation-obsessed-with-weather/"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1" i="0" lang="en-AU" sz="1200" u="none" strike="noStrike">
                <a:solidFill>
                  <a:schemeClr val="dk1"/>
                </a:solidFill>
                <a:latin typeface="Calibri"/>
                <a:ea typeface="Calibri"/>
                <a:cs typeface="Calibri"/>
                <a:sym typeface="Calibri"/>
              </a:rPr>
              <a:t>[Introduction]</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AU" sz="1200" u="none" strike="noStrike">
                <a:solidFill>
                  <a:schemeClr val="dk1"/>
                </a:solidFill>
                <a:latin typeface="Calibri"/>
                <a:ea typeface="Calibri"/>
                <a:cs typeface="Calibri"/>
                <a:sym typeface="Calibri"/>
              </a:rPr>
              <a:t>Today I am here to introduce you to Weatherzone and take you on a journey of how over the last twenty years it has grown to become Australia most comprehensive and user focused weather service.</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AU" sz="1200" u="none" strike="noStrike">
                <a:solidFill>
                  <a:schemeClr val="dk1"/>
                </a:solidFill>
                <a:latin typeface="Calibri"/>
                <a:ea typeface="Calibri"/>
                <a:cs typeface="Calibri"/>
                <a:sym typeface="Calibri"/>
              </a:rPr>
              <a:t>The weather is the existential force that we all experience daily. For Australian’s it’s a large part of what makes this country great. It enables the lifestyle that we all take for granted. For all of it’s greatness however, the weather can turn, which is why you always need to be prepared and have a plan. This is where we come in. </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AU" sz="1200" u="none" strike="noStrike">
                <a:solidFill>
                  <a:schemeClr val="dk1"/>
                </a:solidFill>
                <a:latin typeface="Calibri"/>
                <a:ea typeface="Calibri"/>
                <a:cs typeface="Calibri"/>
                <a:sym typeface="Calibri"/>
              </a:rPr>
              <a:t>Regardless of your weather requirements, Weatherzone delivers the right information, in a format that is accessible to the user.</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AU" sz="1200" u="none" strike="noStrike">
                <a:solidFill>
                  <a:schemeClr val="dk1"/>
                </a:solidFill>
                <a:latin typeface="Calibri"/>
                <a:ea typeface="Calibri"/>
                <a:cs typeface="Calibri"/>
                <a:sym typeface="Calibri"/>
              </a:rPr>
              <a:t>It is this that has been the secret of our success and is what encourages the vast majority of our 6 million monthly weather users to check in daily. </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AU" sz="1200" u="none" strike="noStrike">
                <a:solidFill>
                  <a:schemeClr val="dk1"/>
                </a:solidFill>
                <a:latin typeface="Calibri"/>
                <a:ea typeface="Calibri"/>
                <a:cs typeface="Calibri"/>
                <a:sym typeface="Calibri"/>
              </a:rPr>
              <a:t>It is this user engagement and loyalty has created a platform that offers unique advertising opportunities for brands, and if used to it’s fullest extent can leave a truly lasting impact and drive results.</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AU" sz="1200" u="none" strike="noStrike">
                <a:solidFill>
                  <a:schemeClr val="dk1"/>
                </a:solidFill>
                <a:latin typeface="Calibri"/>
                <a:ea typeface="Calibri"/>
                <a:cs typeface="Calibri"/>
                <a:sym typeface="Calibri"/>
              </a:rPr>
              <a:t>***********************</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AU" sz="1200" u="none" strike="noStrike">
                <a:solidFill>
                  <a:schemeClr val="dk1"/>
                </a:solidFill>
                <a:latin typeface="Calibri"/>
                <a:ea typeface="Calibri"/>
                <a:cs typeface="Calibri"/>
                <a:sym typeface="Calibri"/>
              </a:rPr>
              <a:t>Weatherzone why needs to come forward</a:t>
            </a:r>
            <a:endParaRPr/>
          </a:p>
          <a:p>
            <a:pPr indent="0" lvl="0" marL="0" rtl="0" algn="l">
              <a:spcBef>
                <a:spcPts val="0"/>
              </a:spcBef>
              <a:spcAft>
                <a:spcPts val="0"/>
              </a:spcAft>
              <a:buNone/>
            </a:pPr>
            <a:r>
              <a:rPr b="0" i="0" lang="en-AU" sz="1200" u="none" strike="noStrike">
                <a:solidFill>
                  <a:schemeClr val="dk1"/>
                </a:solidFill>
                <a:latin typeface="Calibri"/>
                <a:ea typeface="Calibri"/>
                <a:cs typeface="Calibri"/>
                <a:sym typeface="Calibri"/>
              </a:rPr>
              <a:t>Poem doesn’t work</a:t>
            </a:r>
            <a:endParaRPr/>
          </a:p>
          <a:p>
            <a:pPr indent="0" lvl="0" marL="0" rtl="0" algn="l">
              <a:spcBef>
                <a:spcPts val="0"/>
              </a:spcBef>
              <a:spcAft>
                <a:spcPts val="0"/>
              </a:spcAft>
              <a:buNone/>
            </a:pPr>
            <a:r>
              <a:rPr b="0" i="0" lang="en-AU" sz="1200" u="none" strike="noStrike">
                <a:solidFill>
                  <a:schemeClr val="dk1"/>
                </a:solidFill>
                <a:latin typeface="Calibri"/>
                <a:ea typeface="Calibri"/>
                <a:cs typeface="Calibri"/>
                <a:sym typeface="Calibri"/>
              </a:rPr>
              <a:t>Pull in the client earlier – insight slide from sales decks</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AU" sz="1200" u="none" strike="noStrike">
                <a:solidFill>
                  <a:schemeClr val="dk1"/>
                </a:solidFill>
                <a:latin typeface="Calibri"/>
                <a:ea typeface="Calibri"/>
                <a:cs typeface="Calibri"/>
                <a:sym typeface="Calibri"/>
              </a:rPr>
              <a:t>How often do people think of weather</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AU" sz="1200" u="none" strike="noStrike">
                <a:solidFill>
                  <a:schemeClr val="dk1"/>
                </a:solidFill>
                <a:latin typeface="Calibri"/>
                <a:ea typeface="Calibri"/>
                <a:cs typeface="Calibri"/>
                <a:sym typeface="Calibri"/>
              </a:rPr>
              <a:t>AUSTRALIA’S LARGEST PRIVATE WEATHER INFORMATION SERVICE</a:t>
            </a:r>
            <a:endParaRPr b="0" sz="800"/>
          </a:p>
          <a:p>
            <a:pPr indent="0" lvl="0" marL="0" rtl="0" algn="l">
              <a:spcBef>
                <a:spcPts val="0"/>
              </a:spcBef>
              <a:spcAft>
                <a:spcPts val="0"/>
              </a:spcAft>
              <a:buNone/>
            </a:pPr>
            <a:br>
              <a:rPr lang="en-AU" sz="800"/>
            </a:br>
            <a:endParaRPr sz="800">
              <a:solidFill>
                <a:srgbClr val="2A48B6"/>
              </a:solidFill>
              <a:latin typeface="Poppins"/>
              <a:ea typeface="Poppins"/>
              <a:cs typeface="Poppins"/>
              <a:sym typeface="Poppins"/>
            </a:endParaRPr>
          </a:p>
          <a:p>
            <a:pPr indent="0" lvl="0" marL="0" rtl="0" algn="l">
              <a:spcBef>
                <a:spcPts val="0"/>
              </a:spcBef>
              <a:spcAft>
                <a:spcPts val="0"/>
              </a:spcAft>
              <a:buNone/>
            </a:pPr>
            <a:r>
              <a:t/>
            </a:r>
            <a:endParaRPr sz="800">
              <a:solidFill>
                <a:srgbClr val="2A48B6"/>
              </a:solidFill>
              <a:latin typeface="Poppins"/>
              <a:ea typeface="Poppins"/>
              <a:cs typeface="Poppins"/>
              <a:sym typeface="Poppins"/>
            </a:endParaRPr>
          </a:p>
          <a:p>
            <a:pPr indent="0" lvl="0" marL="0" rtl="0" algn="l">
              <a:spcBef>
                <a:spcPts val="0"/>
              </a:spcBef>
              <a:spcAft>
                <a:spcPts val="0"/>
              </a:spcAft>
              <a:buNone/>
            </a:pPr>
            <a:r>
              <a:rPr lang="en-AU" sz="800">
                <a:solidFill>
                  <a:srgbClr val="2A48B6"/>
                </a:solidFill>
                <a:latin typeface="Poppins"/>
                <a:ea typeface="Poppins"/>
                <a:cs typeface="Poppins"/>
                <a:sym typeface="Poppins"/>
              </a:rPr>
              <a:t>Stand out amongst the </a:t>
            </a:r>
            <a:r>
              <a:rPr lang="en-AU" sz="800" strike="sngStrike">
                <a:solidFill>
                  <a:srgbClr val="2A48B6"/>
                </a:solidFill>
                <a:latin typeface="Poppins"/>
                <a:ea typeface="Poppins"/>
                <a:cs typeface="Poppins"/>
                <a:sym typeface="Poppins"/>
              </a:rPr>
              <a:t>clouds</a:t>
            </a:r>
            <a:r>
              <a:rPr lang="en-AU" sz="800">
                <a:solidFill>
                  <a:srgbClr val="2A48B6"/>
                </a:solidFill>
                <a:latin typeface="Poppins"/>
                <a:ea typeface="Poppins"/>
                <a:cs typeface="Poppins"/>
                <a:sym typeface="Poppins"/>
              </a:rPr>
              <a:t> crowd</a:t>
            </a:r>
            <a:endParaRPr/>
          </a:p>
          <a:p>
            <a:pPr indent="0" lvl="0" marL="0" rtl="0" algn="l">
              <a:spcBef>
                <a:spcPts val="0"/>
              </a:spcBef>
              <a:spcAft>
                <a:spcPts val="0"/>
              </a:spcAft>
              <a:buNone/>
            </a:pPr>
            <a:r>
              <a:t/>
            </a:r>
            <a:endParaRPr sz="800">
              <a:solidFill>
                <a:srgbClr val="2A48B6"/>
              </a:solidFill>
              <a:latin typeface="Poppins"/>
              <a:ea typeface="Poppins"/>
              <a:cs typeface="Poppins"/>
              <a:sym typeface="Poppins"/>
            </a:endParaRPr>
          </a:p>
          <a:p>
            <a:pPr indent="0" lvl="0" marL="0" rtl="0" algn="l">
              <a:spcBef>
                <a:spcPts val="0"/>
              </a:spcBef>
              <a:spcAft>
                <a:spcPts val="0"/>
              </a:spcAft>
              <a:buNone/>
            </a:pPr>
            <a:r>
              <a:rPr lang="en-AU" sz="800">
                <a:solidFill>
                  <a:srgbClr val="2A48B6"/>
                </a:solidFill>
                <a:latin typeface="Poppins"/>
                <a:ea typeface="Poppins"/>
                <a:cs typeface="Poppins"/>
                <a:sym typeface="Poppins"/>
              </a:rPr>
              <a:t>Like sunshine on a  crowded page</a:t>
            </a:r>
            <a:endParaRPr/>
          </a:p>
          <a:p>
            <a:pPr indent="0" lvl="0" marL="0" rtl="0" algn="l">
              <a:spcBef>
                <a:spcPts val="0"/>
              </a:spcBef>
              <a:spcAft>
                <a:spcPts val="0"/>
              </a:spcAft>
              <a:buNone/>
            </a:pPr>
            <a:r>
              <a:t/>
            </a:r>
            <a:endParaRPr sz="800">
              <a:solidFill>
                <a:srgbClr val="2A48B6"/>
              </a:solidFill>
              <a:latin typeface="Poppins"/>
              <a:ea typeface="Poppins"/>
              <a:cs typeface="Poppins"/>
              <a:sym typeface="Poppins"/>
            </a:endParaRPr>
          </a:p>
          <a:p>
            <a:pPr indent="0" lvl="0" marL="0" rtl="0" algn="l">
              <a:spcBef>
                <a:spcPts val="0"/>
              </a:spcBef>
              <a:spcAft>
                <a:spcPts val="0"/>
              </a:spcAft>
              <a:buNone/>
            </a:pPr>
            <a:r>
              <a:rPr b="0" i="0" lang="en-AU" sz="1200">
                <a:solidFill>
                  <a:schemeClr val="dk1"/>
                </a:solidFill>
                <a:latin typeface="Calibri"/>
                <a:ea typeface="Calibri"/>
                <a:cs typeface="Calibri"/>
                <a:sym typeface="Calibri"/>
              </a:rPr>
              <a:t>Mark Twain, a critic of the overblown weather clichés that appeared in so many 19th-century novels, conceded back in 1892 that weather is necessary to a narrative of human experience. Here in the 21st century, weather remains a part of our social lubrication, our identity, and it is central to how we live.</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AU" sz="1200">
                <a:solidFill>
                  <a:schemeClr val="dk1"/>
                </a:solidFill>
                <a:latin typeface="Calibri"/>
                <a:ea typeface="Calibri"/>
                <a:cs typeface="Calibri"/>
                <a:sym typeface="Calibri"/>
              </a:rPr>
              <a:t>“Weather is ideally suited to the electronic age,” wrote Bernard Mergen, a professor of American Studies, in his 2008 book Weather Matters. “It’s constantly in motion, frequently fast-moving ... ubiquitous and visually beautiful.”</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AU" sz="1200">
                <a:solidFill>
                  <a:schemeClr val="dk1"/>
                </a:solidFill>
                <a:latin typeface="Calibri"/>
                <a:ea typeface="Calibri"/>
                <a:cs typeface="Calibri"/>
                <a:sym typeface="Calibri"/>
              </a:rPr>
              <a:t>Australians search online for weather more than we search for sex. According to Google, “sex” was a much more popular search term than “weather’ in 2004. But by the beginning of 2017, “weather” outstripped “sex” by a ratio of four to one – a trend replicated in several other western countries.</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AU" sz="1200">
                <a:solidFill>
                  <a:schemeClr val="dk1"/>
                </a:solidFill>
                <a:latin typeface="Calibri"/>
                <a:ea typeface="Calibri"/>
                <a:cs typeface="Calibri"/>
                <a:sym typeface="Calibri"/>
              </a:rPr>
              <a:t>To what extent do the climates we live in determine our interest in the weather? A team of American researchers, led by Alan E. Stewart, has tried to measure weather “salience” – the level at which we engage with the weather, and </a:t>
            </a:r>
            <a:r>
              <a:rPr b="0" i="0" lang="en-AU" sz="1200" u="sng" strike="noStrike">
                <a:solidFill>
                  <a:schemeClr val="hlink"/>
                </a:solidFill>
                <a:latin typeface="Calibri"/>
                <a:ea typeface="Calibri"/>
                <a:cs typeface="Calibri"/>
                <a:sym typeface="Calibri"/>
                <a:hlinkClick r:id="rId2"/>
              </a:rPr>
              <a:t>how it differs between regions</a:t>
            </a:r>
            <a:r>
              <a:rPr b="0" i="0" lang="en-AU" sz="1200">
                <a:solidFill>
                  <a:schemeClr val="dk1"/>
                </a:solidFill>
                <a:latin typeface="Calibri"/>
                <a:ea typeface="Calibri"/>
                <a:cs typeface="Calibri"/>
                <a:sym typeface="Calibri"/>
              </a:rPr>
              <a:t>. They found that people in temperate or variable climates are more likely to seek out weather information than people in dry climates. British research also points to changeable weather being a consistent theme of “weather talk”.</a:t>
            </a:r>
            <a:endParaRPr/>
          </a:p>
          <a:p>
            <a:pPr indent="0" lvl="0" marL="0" rtl="0" algn="l">
              <a:spcBef>
                <a:spcPts val="0"/>
              </a:spcBef>
              <a:spcAft>
                <a:spcPts val="0"/>
              </a:spcAft>
              <a:buNone/>
            </a:pPr>
            <a:r>
              <a:rPr b="0" i="0" lang="en-AU" sz="1200">
                <a:solidFill>
                  <a:schemeClr val="dk1"/>
                </a:solidFill>
                <a:latin typeface="Calibri"/>
                <a:ea typeface="Calibri"/>
                <a:cs typeface="Calibri"/>
                <a:sym typeface="Calibri"/>
              </a:rPr>
              <a:t>Advertisement</a:t>
            </a:r>
            <a:endParaRPr/>
          </a:p>
          <a:p>
            <a:pPr indent="0" lvl="0" marL="0" rtl="0" algn="l">
              <a:spcBef>
                <a:spcPts val="0"/>
              </a:spcBef>
              <a:spcAft>
                <a:spcPts val="0"/>
              </a:spcAft>
              <a:buNone/>
            </a:pPr>
            <a:r>
              <a:rPr b="0" i="0" lang="en-AU" sz="1200">
                <a:solidFill>
                  <a:schemeClr val="dk1"/>
                </a:solidFill>
                <a:latin typeface="Calibri"/>
                <a:ea typeface="Calibri"/>
                <a:cs typeface="Calibri"/>
                <a:sym typeface="Calibri"/>
              </a:rPr>
              <a:t>In Australia, which has as much diversity in its climate as in its population, this might help explain why Melbourne’s notoriously mercurial climate has inspired so much banter, not to mention the classic Crowded House song Four Seasons in One Day. </a:t>
            </a:r>
            <a:r>
              <a:rPr b="0" i="0" lang="en-AU" sz="1200" u="sng" strike="noStrike">
                <a:solidFill>
                  <a:schemeClr val="hlink"/>
                </a:solidFill>
                <a:latin typeface="Calibri"/>
                <a:ea typeface="Calibri"/>
                <a:cs typeface="Calibri"/>
                <a:sym typeface="Calibri"/>
                <a:hlinkClick r:id="rId3"/>
              </a:rPr>
              <a:t>As cricket journalist Bharat Sundaresan noted</a:t>
            </a:r>
            <a:r>
              <a:rPr b="0" i="0" lang="en-AU" sz="1200">
                <a:solidFill>
                  <a:schemeClr val="dk1"/>
                </a:solidFill>
                <a:latin typeface="Calibri"/>
                <a:ea typeface="Calibri"/>
                <a:cs typeface="Calibri"/>
                <a:sym typeface="Calibri"/>
              </a:rPr>
              <a:t> in The Indian Express,</a:t>
            </a:r>
            <a:r>
              <a:rPr b="0" i="1" lang="en-AU" sz="1200">
                <a:solidFill>
                  <a:schemeClr val="dk1"/>
                </a:solidFill>
                <a:latin typeface="Calibri"/>
                <a:ea typeface="Calibri"/>
                <a:cs typeface="Calibri"/>
                <a:sym typeface="Calibri"/>
              </a:rPr>
              <a:t> </a:t>
            </a:r>
            <a:r>
              <a:rPr b="0" i="0" lang="en-AU" sz="1200">
                <a:solidFill>
                  <a:schemeClr val="dk1"/>
                </a:solidFill>
                <a:latin typeface="Calibri"/>
                <a:ea typeface="Calibri"/>
                <a:cs typeface="Calibri"/>
                <a:sym typeface="Calibri"/>
              </a:rPr>
              <a:t>while covering the 2014–15 Australia v India Test series, “You’ll ... hardly find an Aussie who doesn’t have the weather app on his/her smartphone. Melbourne is the clear winner on this front. The city with four weathers in a day obviously has the most number of experts.”</a:t>
            </a:r>
            <a:endParaRPr/>
          </a:p>
          <a:p>
            <a:pPr indent="0" lvl="0" marL="0" rtl="0" algn="l">
              <a:spcBef>
                <a:spcPts val="0"/>
              </a:spcBef>
              <a:spcAft>
                <a:spcPts val="0"/>
              </a:spcAft>
              <a:buNone/>
            </a:pPr>
            <a:r>
              <a:t/>
            </a:r>
            <a:endParaRPr sz="800"/>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AU" sz="1200" u="none" strike="noStrike">
                <a:solidFill>
                  <a:schemeClr val="dk1"/>
                </a:solidFill>
                <a:latin typeface="Calibri"/>
                <a:ea typeface="Calibri"/>
                <a:cs typeface="Calibri"/>
                <a:sym typeface="Calibri"/>
              </a:rPr>
              <a:t>Millions of Australians regard Weatherzone as the leading provider of weather services due to the incredibly insightful and tailored weather information it provides.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AU" sz="1200" u="none" strike="noStrike">
                <a:solidFill>
                  <a:schemeClr val="dk1"/>
                </a:solidFill>
                <a:latin typeface="Calibri"/>
                <a:ea typeface="Calibri"/>
                <a:cs typeface="Calibri"/>
                <a:sym typeface="Calibri"/>
              </a:rPr>
              <a:t>Weatherzone features the widest data sources available to paint an accurate and complete view of weather as it is happening.</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AU" sz="1200" u="none" strike="noStrike">
                <a:solidFill>
                  <a:schemeClr val="dk1"/>
                </a:solidFill>
                <a:latin typeface="Calibri"/>
                <a:ea typeface="Calibri"/>
                <a:cs typeface="Calibri"/>
                <a:sym typeface="Calibri"/>
              </a:rPr>
              <a:t>We use the most advanced formats and functions to take complex data displays and deliver them to users that are intuitive</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AU" sz="1200" u="none" strike="noStrike">
                <a:solidFill>
                  <a:schemeClr val="dk1"/>
                </a:solidFill>
                <a:latin typeface="Calibri"/>
                <a:ea typeface="Calibri"/>
                <a:cs typeface="Calibri"/>
                <a:sym typeface="Calibri"/>
              </a:rPr>
              <a:t>This data can be customised to the individual, so each time you log on it is information that is not only uniquely Australian, but it is uniquely you.</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AU" sz="1200" u="none" strike="noStrike">
                <a:solidFill>
                  <a:schemeClr val="dk1"/>
                </a:solidFill>
                <a:latin typeface="Calibri"/>
                <a:ea typeface="Calibri"/>
                <a:cs typeface="Calibri"/>
                <a:sym typeface="Calibri"/>
              </a:rPr>
              <a:t>And lastly, it is not only trusted by everyday consumers; it is also esteemed by major businesses who rely on Weatherzone as a critical part of their operations.</a:t>
            </a:r>
            <a:endParaRPr/>
          </a:p>
          <a:p>
            <a:pPr indent="0" lvl="0" marL="0" rtl="0" algn="l">
              <a:spcBef>
                <a:spcPts val="0"/>
              </a:spcBef>
              <a:spcAft>
                <a:spcPts val="0"/>
              </a:spcAft>
              <a:buNone/>
            </a:pPr>
            <a:r>
              <a:t/>
            </a:r>
            <a:endParaRPr b="0" i="0" sz="800">
              <a:solidFill>
                <a:schemeClr val="dk1"/>
              </a:solidFill>
              <a:latin typeface="Calibri"/>
              <a:ea typeface="Calibri"/>
              <a:cs typeface="Calibri"/>
              <a:sym typeface="Calibri"/>
            </a:endParaRPr>
          </a:p>
          <a:p>
            <a:pPr indent="0" lvl="0" marL="0" rtl="0" algn="l">
              <a:spcBef>
                <a:spcPts val="0"/>
              </a:spcBef>
              <a:spcAft>
                <a:spcPts val="0"/>
              </a:spcAft>
              <a:buNone/>
            </a:pPr>
            <a:r>
              <a:t/>
            </a:r>
            <a:endParaRPr sz="800"/>
          </a:p>
          <a:p>
            <a:pPr indent="0" lvl="0" marL="0" rtl="0" algn="l">
              <a:spcBef>
                <a:spcPts val="0"/>
              </a:spcBef>
              <a:spcAft>
                <a:spcPts val="0"/>
              </a:spcAft>
              <a:buNone/>
            </a:pPr>
            <a:r>
              <a:t/>
            </a:r>
            <a:endParaRPr b="0" i="0" sz="8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b="0" i="0" sz="8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b="0" i="0" sz="8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AU" sz="800" u="none" strike="noStrike">
                <a:solidFill>
                  <a:schemeClr val="dk1"/>
                </a:solidFill>
                <a:latin typeface="Calibri"/>
                <a:ea typeface="Calibri"/>
                <a:cs typeface="Calibri"/>
                <a:sym typeface="Calibri"/>
              </a:rPr>
              <a:t>***********************</a:t>
            </a:r>
            <a:endParaRPr/>
          </a:p>
          <a:p>
            <a:pPr indent="0" lvl="0" marL="0" rtl="0" algn="l">
              <a:spcBef>
                <a:spcPts val="0"/>
              </a:spcBef>
              <a:spcAft>
                <a:spcPts val="0"/>
              </a:spcAft>
              <a:buNone/>
            </a:pPr>
            <a:r>
              <a:t/>
            </a:r>
            <a:endParaRPr sz="800">
              <a:solidFill>
                <a:srgbClr val="2A48B6"/>
              </a:solidFill>
              <a:latin typeface="Poppins"/>
              <a:ea typeface="Poppins"/>
              <a:cs typeface="Poppins"/>
              <a:sym typeface="Poppins"/>
            </a:endParaRPr>
          </a:p>
        </p:txBody>
      </p:sp>
      <p:sp>
        <p:nvSpPr>
          <p:cNvPr id="104" name="Google Shape;10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AU" sz="800" u="none">
                <a:solidFill>
                  <a:schemeClr val="dk1"/>
                </a:solidFill>
                <a:latin typeface="Calibri"/>
                <a:ea typeface="Calibri"/>
                <a:cs typeface="Calibri"/>
                <a:sym typeface="Calibri"/>
              </a:rPr>
              <a:t>You’ve heard of the saying “You only get one chance to make a first impression” – for brands this is even more complicated.</a:t>
            </a:r>
            <a:endParaRPr/>
          </a:p>
          <a:p>
            <a:pPr indent="0" lvl="0" marL="0" rtl="0" algn="l">
              <a:spcBef>
                <a:spcPts val="0"/>
              </a:spcBef>
              <a:spcAft>
                <a:spcPts val="0"/>
              </a:spcAft>
              <a:buNone/>
            </a:pPr>
            <a:r>
              <a:t/>
            </a:r>
            <a:endParaRPr b="0" i="0" sz="800" u="none">
              <a:solidFill>
                <a:schemeClr val="dk1"/>
              </a:solidFill>
              <a:latin typeface="Calibri"/>
              <a:ea typeface="Calibri"/>
              <a:cs typeface="Calibri"/>
              <a:sym typeface="Calibri"/>
            </a:endParaRPr>
          </a:p>
          <a:p>
            <a:pPr indent="0" lvl="0" marL="0" rtl="0" algn="l">
              <a:spcBef>
                <a:spcPts val="0"/>
              </a:spcBef>
              <a:spcAft>
                <a:spcPts val="0"/>
              </a:spcAft>
              <a:buNone/>
            </a:pPr>
            <a:r>
              <a:rPr b="0" i="0" lang="en-AU" sz="800" u="none">
                <a:solidFill>
                  <a:schemeClr val="dk1"/>
                </a:solidFill>
                <a:latin typeface="Calibri"/>
                <a:ea typeface="Calibri"/>
                <a:cs typeface="Calibri"/>
                <a:sym typeface="Calibri"/>
              </a:rPr>
              <a:t>The average person is bombarded with an average of 5,000 advertisements each day and what happens when the brain is overwhelmed with too much information - it starts to screen the information and ignoring messages.</a:t>
            </a:r>
            <a:endParaRPr/>
          </a:p>
          <a:p>
            <a:pPr indent="0" lvl="0" marL="0" rtl="0" algn="l">
              <a:spcBef>
                <a:spcPts val="0"/>
              </a:spcBef>
              <a:spcAft>
                <a:spcPts val="0"/>
              </a:spcAft>
              <a:buNone/>
            </a:pPr>
            <a:r>
              <a:t/>
            </a:r>
            <a:endParaRPr b="0" i="0" sz="800" u="none">
              <a:solidFill>
                <a:schemeClr val="dk1"/>
              </a:solidFill>
              <a:latin typeface="Calibri"/>
              <a:ea typeface="Calibri"/>
              <a:cs typeface="Calibri"/>
              <a:sym typeface="Calibri"/>
            </a:endParaRPr>
          </a:p>
          <a:p>
            <a:pPr indent="0" lvl="0" marL="0" rtl="0" algn="l">
              <a:spcBef>
                <a:spcPts val="0"/>
              </a:spcBef>
              <a:spcAft>
                <a:spcPts val="0"/>
              </a:spcAft>
              <a:buNone/>
            </a:pPr>
            <a:r>
              <a:rPr b="0" i="0" lang="en-AU" sz="800" u="none">
                <a:solidFill>
                  <a:schemeClr val="dk1"/>
                </a:solidFill>
                <a:latin typeface="Calibri"/>
                <a:ea typeface="Calibri"/>
                <a:cs typeface="Calibri"/>
                <a:sym typeface="Calibri"/>
              </a:rPr>
              <a:t>Whilst checking the weather is a consistent behaviour throughout the day, we see a giant peak early in the morning. Every day, without fail a large percentage of our user base checks the weather before they leave home for the day.</a:t>
            </a:r>
            <a:endParaRPr/>
          </a:p>
          <a:p>
            <a:pPr indent="0" lvl="0" marL="0" rtl="0" algn="l">
              <a:spcBef>
                <a:spcPts val="0"/>
              </a:spcBef>
              <a:spcAft>
                <a:spcPts val="0"/>
              </a:spcAft>
              <a:buNone/>
            </a:pPr>
            <a:r>
              <a:t/>
            </a:r>
            <a:endParaRPr b="0" i="0" sz="800" u="none">
              <a:solidFill>
                <a:schemeClr val="dk1"/>
              </a:solidFill>
              <a:latin typeface="Calibri"/>
              <a:ea typeface="Calibri"/>
              <a:cs typeface="Calibri"/>
              <a:sym typeface="Calibri"/>
            </a:endParaRPr>
          </a:p>
          <a:p>
            <a:pPr indent="0" lvl="0" marL="0" rtl="0" algn="l">
              <a:spcBef>
                <a:spcPts val="0"/>
              </a:spcBef>
              <a:spcAft>
                <a:spcPts val="0"/>
              </a:spcAft>
              <a:buNone/>
            </a:pPr>
            <a:r>
              <a:rPr b="0" i="0" lang="en-AU" sz="800" u="none">
                <a:solidFill>
                  <a:schemeClr val="dk1"/>
                </a:solidFill>
                <a:latin typeface="Calibri"/>
                <a:ea typeface="Calibri"/>
                <a:cs typeface="Calibri"/>
                <a:sym typeface="Calibri"/>
              </a:rPr>
              <a:t>This creates a unique opportunity for brands, as when paired with the ECLIPSE (and overlayed with data) you can be the first, if not one of the first messages, a user sees that day.</a:t>
            </a:r>
            <a:br>
              <a:rPr b="0" i="0" lang="en-AU" sz="800" u="none">
                <a:solidFill>
                  <a:schemeClr val="dk1"/>
                </a:solidFill>
                <a:latin typeface="Calibri"/>
                <a:ea typeface="Calibri"/>
                <a:cs typeface="Calibri"/>
                <a:sym typeface="Calibri"/>
              </a:rPr>
            </a:br>
            <a:endParaRPr b="0" i="0" sz="800" u="none">
              <a:solidFill>
                <a:schemeClr val="dk1"/>
              </a:solidFill>
              <a:latin typeface="Calibri"/>
              <a:ea typeface="Calibri"/>
              <a:cs typeface="Calibri"/>
              <a:sym typeface="Calibri"/>
            </a:endParaRPr>
          </a:p>
          <a:p>
            <a:pPr indent="0" lvl="0" marL="0" rtl="0" algn="l">
              <a:spcBef>
                <a:spcPts val="0"/>
              </a:spcBef>
              <a:spcAft>
                <a:spcPts val="0"/>
              </a:spcAft>
              <a:buNone/>
            </a:pPr>
            <a:r>
              <a:rPr b="0" i="0" lang="en-AU" sz="800" u="none">
                <a:solidFill>
                  <a:schemeClr val="dk1"/>
                </a:solidFill>
                <a:latin typeface="Calibri"/>
                <a:ea typeface="Calibri"/>
                <a:cs typeface="Calibri"/>
                <a:sym typeface="Calibri"/>
              </a:rPr>
              <a:t>Fresh in their mind, before they’ve had the opportunity to see a TV ad, before they listen to the radio in the car, and long before they see their first OOH advertisement. </a:t>
            </a:r>
            <a:endParaRPr/>
          </a:p>
        </p:txBody>
      </p:sp>
      <p:sp>
        <p:nvSpPr>
          <p:cNvPr id="130" name="Google Shape;13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AU" sz="1200" u="none" strike="noStrike">
                <a:solidFill>
                  <a:schemeClr val="dk1"/>
                </a:solidFill>
                <a:latin typeface="Calibri"/>
                <a:ea typeface="Calibri"/>
                <a:cs typeface="Calibri"/>
                <a:sym typeface="Calibri"/>
              </a:rPr>
              <a:t>As mentioned in the last slide, Weatherzone truly is the ultimate brand-safe environment.  </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AU" sz="1200" u="none" strike="noStrike">
                <a:solidFill>
                  <a:schemeClr val="dk1"/>
                </a:solidFill>
                <a:latin typeface="Calibri"/>
                <a:ea typeface="Calibri"/>
                <a:cs typeface="Calibri"/>
                <a:sym typeface="Calibri"/>
              </a:rPr>
              <a:t>We often joke internally is that the worst thing you will read about is weather news that means you have to change the plans of your day.</a:t>
            </a:r>
            <a:endParaRPr b="0"/>
          </a:p>
          <a:p>
            <a:pPr indent="0" lvl="0" marL="0" rtl="0" algn="l">
              <a:spcBef>
                <a:spcPts val="0"/>
              </a:spcBef>
              <a:spcAft>
                <a:spcPts val="0"/>
              </a:spcAft>
              <a:buNone/>
            </a:pPr>
            <a:br>
              <a:rPr b="0" lang="en-AU"/>
            </a:br>
            <a:r>
              <a:rPr b="0" i="0" lang="en-AU" sz="1200" u="none" strike="noStrike">
                <a:solidFill>
                  <a:schemeClr val="dk1"/>
                </a:solidFill>
                <a:latin typeface="Calibri"/>
                <a:ea typeface="Calibri"/>
                <a:cs typeface="Calibri"/>
                <a:sym typeface="Calibri"/>
              </a:rPr>
              <a:t>Importantly, what also comes with brand safety is the ability to offer the same reach as many major news publishers.  With Weatherzone, you won’t ever have to worry about being a car advertiser and running up against news about a car accident, or being a financial institution and worrying about breaking news on the next finance scandal.  </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AU" sz="1200" u="none" strike="noStrike">
                <a:solidFill>
                  <a:schemeClr val="dk1"/>
                </a:solidFill>
                <a:latin typeface="Calibri"/>
                <a:ea typeface="Calibri"/>
                <a:cs typeface="Calibri"/>
                <a:sym typeface="Calibri"/>
              </a:rPr>
              <a:t>We all know why this is important, but the statistics support this, showing that consumers are 3x less likely to associate with a brand that appears next to unsavoury content.</a:t>
            </a:r>
            <a:endParaRPr b="0"/>
          </a:p>
          <a:p>
            <a:pPr indent="0" lvl="0" marL="0" rtl="0" algn="l">
              <a:spcBef>
                <a:spcPts val="0"/>
              </a:spcBef>
              <a:spcAft>
                <a:spcPts val="0"/>
              </a:spcAft>
              <a:buNone/>
            </a:pPr>
            <a:br>
              <a:rPr b="0" lang="en-AU"/>
            </a:br>
            <a:r>
              <a:rPr b="0" i="0" lang="en-AU" sz="1200" u="none" strike="noStrike">
                <a:solidFill>
                  <a:schemeClr val="dk1"/>
                </a:solidFill>
                <a:latin typeface="Calibri"/>
                <a:ea typeface="Calibri"/>
                <a:cs typeface="Calibri"/>
                <a:sym typeface="Calibri"/>
              </a:rPr>
              <a:t>Additionally, compared to UGC social environments, Weatherzone stands out as everything is professionally produced, meaning readers are 5x more engaged in our content and the brands that appear within our environments.</a:t>
            </a:r>
            <a:endParaRPr b="0"/>
          </a:p>
          <a:p>
            <a:pPr indent="0" lvl="0" marL="0" rtl="0" algn="l">
              <a:spcBef>
                <a:spcPts val="0"/>
              </a:spcBef>
              <a:spcAft>
                <a:spcPts val="0"/>
              </a:spcAft>
              <a:buNone/>
            </a:pPr>
            <a:br>
              <a:rPr lang="en-AU"/>
            </a:br>
            <a:endParaRPr i="1" sz="1200">
              <a:solidFill>
                <a:schemeClr val="lt1"/>
              </a:solidFill>
              <a:latin typeface="Century Gothic"/>
              <a:ea typeface="Century Gothic"/>
              <a:cs typeface="Century Gothic"/>
              <a:sym typeface="Century Gothic"/>
            </a:endParaRPr>
          </a:p>
        </p:txBody>
      </p:sp>
      <p:sp>
        <p:nvSpPr>
          <p:cNvPr id="171" name="Google Shape;171;p10:notes"/>
          <p:cNvSpPr txBox="1"/>
          <p:nvPr>
            <p:ph idx="12" type="sldNum"/>
          </p:nvPr>
        </p:nvSpPr>
        <p:spPr>
          <a:xfrm>
            <a:off x="3884614" y="8685214"/>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907b10aaf1_0_5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800">
              <a:solidFill>
                <a:srgbClr val="373C46"/>
              </a:solidFill>
              <a:latin typeface="Poppins"/>
              <a:ea typeface="Poppins"/>
              <a:cs typeface="Poppins"/>
              <a:sym typeface="Poppins"/>
            </a:endParaRPr>
          </a:p>
        </p:txBody>
      </p:sp>
      <p:sp>
        <p:nvSpPr>
          <p:cNvPr id="190" name="Google Shape;190;g907b10aaf1_0_5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AU" sz="800">
                <a:solidFill>
                  <a:srgbClr val="2A48B6"/>
                </a:solidFill>
                <a:latin typeface="Poppins"/>
                <a:ea typeface="Poppins"/>
                <a:cs typeface="Poppins"/>
                <a:sym typeface="Poppins"/>
              </a:rPr>
              <a:t>Replace the image</a:t>
            </a:r>
            <a:endParaRPr/>
          </a:p>
          <a:p>
            <a:pPr indent="0" lvl="0" marL="0" rtl="0" algn="l">
              <a:spcBef>
                <a:spcPts val="0"/>
              </a:spcBef>
              <a:spcAft>
                <a:spcPts val="0"/>
              </a:spcAft>
              <a:buNone/>
            </a:pPr>
            <a:r>
              <a:t/>
            </a:r>
            <a:endParaRPr sz="800">
              <a:solidFill>
                <a:srgbClr val="2A48B6"/>
              </a:solidFill>
              <a:latin typeface="Poppins"/>
              <a:ea typeface="Poppins"/>
              <a:cs typeface="Poppins"/>
              <a:sym typeface="Poppins"/>
            </a:endParaRPr>
          </a:p>
          <a:p>
            <a:pPr indent="0" lvl="0" marL="0" rtl="0" algn="l">
              <a:spcBef>
                <a:spcPts val="0"/>
              </a:spcBef>
              <a:spcAft>
                <a:spcPts val="0"/>
              </a:spcAft>
              <a:buNone/>
            </a:pPr>
            <a:r>
              <a:t/>
            </a:r>
            <a:endParaRPr sz="800">
              <a:solidFill>
                <a:srgbClr val="2A48B6"/>
              </a:solidFill>
              <a:latin typeface="Poppins"/>
              <a:ea typeface="Poppins"/>
              <a:cs typeface="Poppins"/>
              <a:sym typeface="Poppins"/>
            </a:endParaRPr>
          </a:p>
          <a:p>
            <a:pPr indent="0" lvl="0" marL="0" rtl="0" algn="l">
              <a:spcBef>
                <a:spcPts val="0"/>
              </a:spcBef>
              <a:spcAft>
                <a:spcPts val="0"/>
              </a:spcAft>
              <a:buNone/>
            </a:pPr>
            <a:r>
              <a:rPr lang="en-AU" sz="800">
                <a:solidFill>
                  <a:srgbClr val="2A48B6"/>
                </a:solidFill>
                <a:latin typeface="Poppins"/>
                <a:ea typeface="Poppins"/>
                <a:cs typeface="Poppins"/>
                <a:sym typeface="Poppins"/>
              </a:rPr>
              <a:t>Like adding the right amount of salt to a meal can enhance the dish – the same can be said of data to advertising campaign.</a:t>
            </a:r>
            <a:endParaRPr/>
          </a:p>
          <a:p>
            <a:pPr indent="0" lvl="0" marL="0" rtl="0" algn="l">
              <a:spcBef>
                <a:spcPts val="0"/>
              </a:spcBef>
              <a:spcAft>
                <a:spcPts val="0"/>
              </a:spcAft>
              <a:buNone/>
            </a:pPr>
            <a:r>
              <a:t/>
            </a:r>
            <a:endParaRPr sz="800">
              <a:solidFill>
                <a:srgbClr val="2A48B6"/>
              </a:solidFill>
              <a:latin typeface="Poppins"/>
              <a:ea typeface="Poppins"/>
              <a:cs typeface="Poppins"/>
              <a:sym typeface="Poppins"/>
            </a:endParaRPr>
          </a:p>
          <a:p>
            <a:pPr indent="0" lvl="0" marL="0" rtl="0" algn="l">
              <a:spcBef>
                <a:spcPts val="0"/>
              </a:spcBef>
              <a:spcAft>
                <a:spcPts val="0"/>
              </a:spcAft>
              <a:buNone/>
            </a:pPr>
            <a:r>
              <a:rPr b="0" i="0" lang="en-AU" sz="1200" u="none" strike="noStrike">
                <a:solidFill>
                  <a:schemeClr val="dk1"/>
                </a:solidFill>
                <a:latin typeface="Calibri"/>
                <a:ea typeface="Calibri"/>
                <a:cs typeface="Calibri"/>
                <a:sym typeface="Calibri"/>
              </a:rPr>
              <a:t>Temperature targeting, which you saw earlier, showed what the impact of as little as half a degree Celsius could have on the buying habits of consumers. Temperature targeting is the easiest way to get started with us and can start adding value to almost any media schedule.  </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AU" sz="1200" u="none" strike="noStrike">
                <a:solidFill>
                  <a:schemeClr val="dk1"/>
                </a:solidFill>
                <a:latin typeface="Calibri"/>
                <a:ea typeface="Calibri"/>
                <a:cs typeface="Calibri"/>
                <a:sym typeface="Calibri"/>
              </a:rPr>
              <a:t>Accurate location data at scale is also perfect for so many brands and if I think about how important location is when planning and buying OOH, Weatherzone is the perfect complement.</a:t>
            </a:r>
            <a:endParaRPr b="0" sz="800"/>
          </a:p>
          <a:p>
            <a:pPr indent="0" lvl="0" marL="0" rtl="0" algn="l">
              <a:spcBef>
                <a:spcPts val="0"/>
              </a:spcBef>
              <a:spcAft>
                <a:spcPts val="0"/>
              </a:spcAft>
              <a:buNone/>
            </a:pPr>
            <a:br>
              <a:rPr b="0" lang="en-AU" sz="800"/>
            </a:br>
            <a:r>
              <a:rPr b="0" i="0" lang="en-AU" sz="1200" u="none" strike="noStrike">
                <a:solidFill>
                  <a:schemeClr val="dk1"/>
                </a:solidFill>
                <a:latin typeface="Calibri"/>
                <a:ea typeface="Calibri"/>
                <a:cs typeface="Calibri"/>
                <a:sym typeface="Calibri"/>
              </a:rPr>
              <a:t>We then have conditions like rainy, windy etc. that we also know greatly influence consumers buying habits, as previously shown.  </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AU" sz="1200" u="none" strike="noStrike">
                <a:solidFill>
                  <a:schemeClr val="dk1"/>
                </a:solidFill>
                <a:latin typeface="Calibri"/>
                <a:ea typeface="Calibri"/>
                <a:cs typeface="Calibri"/>
                <a:sym typeface="Calibri"/>
              </a:rPr>
              <a:t>Now some really unique data sets are offerings around bushfires, pollen and UV.  These are obviously valuable to government organisations for community service announcements but can also be perfect for so many more brands if you get creative.  Why not pollen counts for pharmaceuticals brands with their hay fever solutions or UV Index for sunscreen or sunglasses brands?</a:t>
            </a:r>
            <a:endParaRPr b="0" sz="800"/>
          </a:p>
          <a:p>
            <a:pPr indent="0" lvl="0" marL="0" rtl="0" algn="l">
              <a:spcBef>
                <a:spcPts val="0"/>
              </a:spcBef>
              <a:spcAft>
                <a:spcPts val="0"/>
              </a:spcAft>
              <a:buNone/>
            </a:pPr>
            <a:br>
              <a:rPr b="0" lang="en-AU" sz="800"/>
            </a:br>
            <a:r>
              <a:rPr b="0" i="0" lang="en-AU" sz="1200" u="none" strike="noStrike">
                <a:solidFill>
                  <a:schemeClr val="dk1"/>
                </a:solidFill>
                <a:latin typeface="Calibri"/>
                <a:ea typeface="Calibri"/>
                <a:cs typeface="Calibri"/>
                <a:sym typeface="Calibri"/>
              </a:rPr>
              <a:t>The options are unlimited.</a:t>
            </a:r>
            <a:endParaRPr b="0" sz="800"/>
          </a:p>
          <a:p>
            <a:pPr indent="0" lvl="0" marL="0" rtl="0" algn="l">
              <a:spcBef>
                <a:spcPts val="0"/>
              </a:spcBef>
              <a:spcAft>
                <a:spcPts val="0"/>
              </a:spcAft>
              <a:buNone/>
            </a:pPr>
            <a:br>
              <a:rPr lang="en-AU" sz="800"/>
            </a:br>
            <a:endParaRPr sz="800">
              <a:solidFill>
                <a:srgbClr val="2A48B6"/>
              </a:solidFill>
              <a:latin typeface="Poppins"/>
              <a:ea typeface="Poppins"/>
              <a:cs typeface="Poppins"/>
              <a:sym typeface="Poppins"/>
            </a:endParaRPr>
          </a:p>
        </p:txBody>
      </p:sp>
      <p:sp>
        <p:nvSpPr>
          <p:cNvPr id="226" name="Google Shape;22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AU"/>
              <a:t>Before I wrap this presentation, I wanted to recap and leave you with some lasting thoughts on why Weatherzone is a truly unique advertising platform for brands.</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Calibri"/>
              <a:buChar char="-"/>
            </a:pPr>
            <a:r>
              <a:rPr lang="en-AU"/>
              <a:t>We do weather better than anyone else, and we reach an audience of loyal, passionate and engaged Australians</a:t>
            </a:r>
            <a:endParaRPr/>
          </a:p>
          <a:p>
            <a:pPr indent="-171450" lvl="0" marL="171450" marR="0" rtl="0" algn="l">
              <a:lnSpc>
                <a:spcPct val="100000"/>
              </a:lnSpc>
              <a:spcBef>
                <a:spcPts val="0"/>
              </a:spcBef>
              <a:spcAft>
                <a:spcPts val="0"/>
              </a:spcAft>
              <a:buClr>
                <a:schemeClr val="dk1"/>
              </a:buClr>
              <a:buSzPts val="1200"/>
              <a:buFont typeface="Calibri"/>
              <a:buChar char="-"/>
            </a:pPr>
            <a:r>
              <a:rPr lang="en-AU"/>
              <a:t>Studies have proven that changes in temperature can influence buying habits for consumers. If you recall, </a:t>
            </a:r>
            <a:r>
              <a:rPr lang="en-AU" sz="1200">
                <a:solidFill>
                  <a:srgbClr val="27A0D6"/>
                </a:solidFill>
                <a:latin typeface="Poppins"/>
                <a:ea typeface="Poppins"/>
                <a:cs typeface="Poppins"/>
                <a:sym typeface="Poppins"/>
              </a:rPr>
              <a:t>Weather is the 2</a:t>
            </a:r>
            <a:r>
              <a:rPr baseline="30000" lang="en-AU" sz="1200">
                <a:solidFill>
                  <a:srgbClr val="27A0D6"/>
                </a:solidFill>
                <a:latin typeface="Poppins"/>
                <a:ea typeface="Poppins"/>
                <a:cs typeface="Poppins"/>
                <a:sym typeface="Poppins"/>
              </a:rPr>
              <a:t>nd</a:t>
            </a:r>
            <a:r>
              <a:rPr lang="en-AU" sz="1200">
                <a:solidFill>
                  <a:srgbClr val="27A0D6"/>
                </a:solidFill>
                <a:latin typeface="Poppins"/>
                <a:ea typeface="Poppins"/>
                <a:cs typeface="Poppins"/>
                <a:sym typeface="Poppins"/>
              </a:rPr>
              <a:t> biggest influence on consumer behaviour after the state of the economy.</a:t>
            </a:r>
            <a:endParaRPr/>
          </a:p>
          <a:p>
            <a:pPr indent="-171450" lvl="0" marL="171450" marR="0" rtl="0" algn="l">
              <a:lnSpc>
                <a:spcPct val="100000"/>
              </a:lnSpc>
              <a:spcBef>
                <a:spcPts val="0"/>
              </a:spcBef>
              <a:spcAft>
                <a:spcPts val="0"/>
              </a:spcAft>
              <a:buClr>
                <a:srgbClr val="27A0D6"/>
              </a:buClr>
              <a:buSzPts val="1200"/>
              <a:buFont typeface="Poppins"/>
              <a:buChar char="-"/>
            </a:pPr>
            <a:r>
              <a:rPr lang="en-AU" sz="1200">
                <a:solidFill>
                  <a:srgbClr val="27A0D6"/>
                </a:solidFill>
                <a:latin typeface="Poppins"/>
                <a:ea typeface="Poppins"/>
                <a:cs typeface="Poppins"/>
                <a:sym typeface="Poppins"/>
              </a:rPr>
              <a:t>We can do it all – high impact, check. Audience targeting, check. In a brand safe environment that are most people’s first stop of the day, check.</a:t>
            </a:r>
            <a:endParaRPr/>
          </a:p>
          <a:p>
            <a:pPr indent="-171450" lvl="0" marL="171450" marR="0" rtl="0" algn="l">
              <a:lnSpc>
                <a:spcPct val="100000"/>
              </a:lnSpc>
              <a:spcBef>
                <a:spcPts val="0"/>
              </a:spcBef>
              <a:spcAft>
                <a:spcPts val="0"/>
              </a:spcAft>
              <a:buClr>
                <a:srgbClr val="27A0D6"/>
              </a:buClr>
              <a:buSzPts val="1200"/>
              <a:buFont typeface="Poppins"/>
              <a:buChar char="-"/>
            </a:pPr>
            <a:r>
              <a:rPr lang="en-AU" sz="1200">
                <a:solidFill>
                  <a:srgbClr val="27A0D6"/>
                </a:solidFill>
                <a:latin typeface="Poppins"/>
                <a:ea typeface="Poppins"/>
                <a:cs typeface="Poppins"/>
                <a:sym typeface="Poppins"/>
              </a:rPr>
              <a:t>Lastly, our platform is open for integration. Help us continue to drive additional value to our users through your brands involvement.</a:t>
            </a:r>
            <a:endParaRPr/>
          </a:p>
          <a:p>
            <a:pPr indent="-95250" lvl="0" marL="171450" marR="0" rtl="0" algn="l">
              <a:lnSpc>
                <a:spcPct val="100000"/>
              </a:lnSpc>
              <a:spcBef>
                <a:spcPts val="0"/>
              </a:spcBef>
              <a:spcAft>
                <a:spcPts val="0"/>
              </a:spcAft>
              <a:buClr>
                <a:schemeClr val="dk1"/>
              </a:buClr>
              <a:buSzPts val="1200"/>
              <a:buFont typeface="Calibri"/>
              <a:buNone/>
            </a:pPr>
            <a:r>
              <a:t/>
            </a:r>
            <a:endParaRPr sz="1200">
              <a:solidFill>
                <a:srgbClr val="27A0D6"/>
              </a:solidFill>
              <a:latin typeface="Poppins"/>
              <a:ea typeface="Poppins"/>
              <a:cs typeface="Poppins"/>
              <a:sym typeface="Poppins"/>
            </a:endParaRPr>
          </a:p>
          <a:p>
            <a:pPr indent="0" lvl="0" marL="0" rtl="0" algn="l">
              <a:spcBef>
                <a:spcPts val="0"/>
              </a:spcBef>
              <a:spcAft>
                <a:spcPts val="0"/>
              </a:spcAft>
              <a:buNone/>
            </a:pPr>
            <a:r>
              <a:rPr b="0" i="0" lang="en-AU" sz="1200" u="none" strike="noStrike">
                <a:solidFill>
                  <a:schemeClr val="dk1"/>
                </a:solidFill>
                <a:latin typeface="Calibri"/>
                <a:ea typeface="Calibri"/>
                <a:cs typeface="Calibri"/>
                <a:sym typeface="Calibri"/>
              </a:rPr>
              <a:t>Weatherzone is a platform that offers unique advertising opportunities for brands and if used to it’s fullest extend can leave a truly lasting impact and drive results.</a:t>
            </a:r>
            <a:endParaRPr/>
          </a:p>
          <a:p>
            <a:pPr indent="0" lvl="0" marL="0" rtl="0" algn="l">
              <a:spcBef>
                <a:spcPts val="0"/>
              </a:spcBef>
              <a:spcAft>
                <a:spcPts val="0"/>
              </a:spcAft>
              <a:buClr>
                <a:schemeClr val="dk1"/>
              </a:buClr>
              <a:buSzPts val="1200"/>
              <a:buFont typeface="Calibri"/>
              <a:buNone/>
            </a:pPr>
            <a:r>
              <a:t/>
            </a:r>
            <a:endParaRPr/>
          </a:p>
        </p:txBody>
      </p:sp>
      <p:sp>
        <p:nvSpPr>
          <p:cNvPr id="258" name="Google Shape;25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07b10aaf1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AU" sz="1200">
                <a:solidFill>
                  <a:srgbClr val="27A0D6"/>
                </a:solidFill>
                <a:latin typeface="Poppins"/>
                <a:ea typeface="Poppins"/>
                <a:cs typeface="Poppins"/>
                <a:sym typeface="Poppins"/>
              </a:rPr>
              <a:t>Engage consumers during their morning routine</a:t>
            </a:r>
            <a:endParaRPr/>
          </a:p>
          <a:p>
            <a:pPr indent="0" lvl="0" marL="0" rtl="0" algn="l">
              <a:spcBef>
                <a:spcPts val="0"/>
              </a:spcBef>
              <a:spcAft>
                <a:spcPts val="0"/>
              </a:spcAft>
              <a:buNone/>
            </a:pPr>
            <a:r>
              <a:rPr lang="en-AU" sz="1200">
                <a:solidFill>
                  <a:srgbClr val="27A0D6"/>
                </a:solidFill>
                <a:latin typeface="Poppins"/>
                <a:ea typeface="Poppins"/>
                <a:cs typeface="Poppins"/>
                <a:sym typeface="Poppins"/>
              </a:rPr>
              <a:t>The media strategy will focus on embedding our media across a customer’s morning rituals</a:t>
            </a:r>
            <a:endParaRPr/>
          </a:p>
        </p:txBody>
      </p:sp>
      <p:sp>
        <p:nvSpPr>
          <p:cNvPr id="280" name="Google Shape;280;g907b10aaf1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2.png"/><Relationship Id="rId11" Type="http://schemas.openxmlformats.org/officeDocument/2006/relationships/image" Target="../media/image1.png"/><Relationship Id="rId10" Type="http://schemas.openxmlformats.org/officeDocument/2006/relationships/image" Target="../media/image4.png"/><Relationship Id="rId9" Type="http://schemas.openxmlformats.org/officeDocument/2006/relationships/hyperlink" Target="https://twitter.com/weatherzone" TargetMode="External"/><Relationship Id="rId5" Type="http://schemas.openxmlformats.org/officeDocument/2006/relationships/hyperlink" Target="https://www.facebook.com/weatherzone/" TargetMode="External"/><Relationship Id="rId6" Type="http://schemas.openxmlformats.org/officeDocument/2006/relationships/image" Target="../media/image3.png"/><Relationship Id="rId7" Type="http://schemas.openxmlformats.org/officeDocument/2006/relationships/hyperlink" Target="https://www.linkedin.com/company/weatherzone/" TargetMode="External"/><Relationship Id="rId8"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7.png"/><Relationship Id="rId11" Type="http://schemas.openxmlformats.org/officeDocument/2006/relationships/image" Target="../media/image2.png"/><Relationship Id="rId10" Type="http://schemas.openxmlformats.org/officeDocument/2006/relationships/image" Target="../media/image16.jpg"/><Relationship Id="rId9"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hyperlink" Target="https://www.forbes.com/sites/forbesagencycouncil/2017/08/25/finding-brand-success-in-the-digital-world/#2900c058626e" TargetMode="External"/><Relationship Id="rId6"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1.png"/><Relationship Id="rId5" Type="http://schemas.openxmlformats.org/officeDocument/2006/relationships/image" Target="../media/image19.png"/><Relationship Id="rId6" Type="http://schemas.openxmlformats.org/officeDocument/2006/relationships/image" Target="../media/image29.png"/><Relationship Id="rId7"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png"/><Relationship Id="rId10" Type="http://schemas.openxmlformats.org/officeDocument/2006/relationships/image" Target="../media/image31.png"/><Relationship Id="rId9" Type="http://schemas.openxmlformats.org/officeDocument/2006/relationships/image" Target="../media/image35.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38.png"/><Relationship Id="rId8"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8.png"/><Relationship Id="rId6" Type="http://schemas.openxmlformats.org/officeDocument/2006/relationships/image" Target="../media/image28.png"/><Relationship Id="rId7" Type="http://schemas.openxmlformats.org/officeDocument/2006/relationships/image" Target="../media/image23.png"/><Relationship Id="rId8"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9.jpg"/><Relationship Id="rId7" Type="http://schemas.openxmlformats.org/officeDocument/2006/relationships/image" Target="../media/image34.png"/><Relationship Id="rId8"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3"/>
          <p:cNvPicPr preferRelativeResize="0"/>
          <p:nvPr/>
        </p:nvPicPr>
        <p:blipFill rotWithShape="1">
          <a:blip r:embed="rId3">
            <a:alphaModFix/>
          </a:blip>
          <a:srcRect b="0" l="0" r="0" t="0"/>
          <a:stretch/>
        </p:blipFill>
        <p:spPr>
          <a:xfrm>
            <a:off x="1419514" y="1421449"/>
            <a:ext cx="3168763" cy="6858000"/>
          </a:xfrm>
          <a:prstGeom prst="rect">
            <a:avLst/>
          </a:prstGeom>
          <a:noFill/>
          <a:ln>
            <a:noFill/>
          </a:ln>
        </p:spPr>
      </p:pic>
      <p:pic>
        <p:nvPicPr>
          <p:cNvPr descr="Image result for iphone x stock photo" id="89" name="Google Shape;89;p13"/>
          <p:cNvPicPr preferRelativeResize="0"/>
          <p:nvPr/>
        </p:nvPicPr>
        <p:blipFill rotWithShape="1">
          <a:blip r:embed="rId4">
            <a:alphaModFix/>
          </a:blip>
          <a:srcRect b="0" l="12417" r="10185" t="0"/>
          <a:stretch/>
        </p:blipFill>
        <p:spPr>
          <a:xfrm>
            <a:off x="1116980" y="959784"/>
            <a:ext cx="3836020" cy="7674127"/>
          </a:xfrm>
          <a:prstGeom prst="rect">
            <a:avLst/>
          </a:prstGeom>
          <a:noFill/>
          <a:ln>
            <a:noFill/>
          </a:ln>
        </p:spPr>
      </p:pic>
      <p:sp>
        <p:nvSpPr>
          <p:cNvPr id="90" name="Google Shape;90;p13"/>
          <p:cNvSpPr txBox="1"/>
          <p:nvPr/>
        </p:nvSpPr>
        <p:spPr>
          <a:xfrm>
            <a:off x="1761912" y="811362"/>
            <a:ext cx="2500597"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AU" sz="1200" u="none" cap="none" strike="noStrike">
                <a:solidFill>
                  <a:schemeClr val="dk1"/>
                </a:solidFill>
                <a:latin typeface="Poppins"/>
                <a:ea typeface="Poppins"/>
                <a:cs typeface="Poppins"/>
                <a:sym typeface="Poppins"/>
              </a:rPr>
              <a:t>Check us out in action!</a:t>
            </a:r>
            <a:endParaRPr/>
          </a:p>
          <a:p>
            <a:pPr indent="0" lvl="0" marL="0" marR="0" rtl="0" algn="ctr">
              <a:spcBef>
                <a:spcPts val="0"/>
              </a:spcBef>
              <a:spcAft>
                <a:spcPts val="0"/>
              </a:spcAft>
              <a:buNone/>
            </a:pPr>
            <a:r>
              <a:rPr b="1" i="0" lang="en-AU" sz="1200" u="none" cap="none" strike="noStrike">
                <a:solidFill>
                  <a:schemeClr val="dk1"/>
                </a:solidFill>
                <a:latin typeface="Poppins"/>
                <a:ea typeface="Poppins"/>
                <a:cs typeface="Poppins"/>
                <a:sym typeface="Poppins"/>
              </a:rPr>
              <a:t>Download us in the app store.</a:t>
            </a:r>
            <a:endParaRPr/>
          </a:p>
        </p:txBody>
      </p:sp>
      <p:grpSp>
        <p:nvGrpSpPr>
          <p:cNvPr id="91" name="Google Shape;91;p13"/>
          <p:cNvGrpSpPr/>
          <p:nvPr/>
        </p:nvGrpSpPr>
        <p:grpSpPr>
          <a:xfrm>
            <a:off x="4889384" y="5654242"/>
            <a:ext cx="7131407" cy="369332"/>
            <a:chOff x="5289156" y="5769094"/>
            <a:chExt cx="7131407" cy="369332"/>
          </a:xfrm>
        </p:grpSpPr>
        <p:grpSp>
          <p:nvGrpSpPr>
            <p:cNvPr id="92" name="Google Shape;92;p13"/>
            <p:cNvGrpSpPr/>
            <p:nvPr/>
          </p:nvGrpSpPr>
          <p:grpSpPr>
            <a:xfrm>
              <a:off x="5289156" y="5769094"/>
              <a:ext cx="4112892" cy="369332"/>
              <a:chOff x="5289156" y="5769094"/>
              <a:chExt cx="4112892" cy="369332"/>
            </a:xfrm>
          </p:grpSpPr>
          <p:sp>
            <p:nvSpPr>
              <p:cNvPr id="93" name="Google Shape;93;p13"/>
              <p:cNvSpPr/>
              <p:nvPr/>
            </p:nvSpPr>
            <p:spPr>
              <a:xfrm>
                <a:off x="5289156" y="5769094"/>
                <a:ext cx="2709396"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AU" sz="1800" u="none" cap="none" strike="noStrike">
                    <a:solidFill>
                      <a:schemeClr val="lt1"/>
                    </a:solidFill>
                    <a:latin typeface="Poppins"/>
                    <a:ea typeface="Poppins"/>
                    <a:cs typeface="Poppins"/>
                    <a:sym typeface="Poppins"/>
                  </a:rPr>
                  <a:t>Learn </a:t>
                </a:r>
                <a:r>
                  <a:rPr b="0" i="0" lang="en-AU" sz="1050" u="none" cap="none" strike="noStrike">
                    <a:solidFill>
                      <a:srgbClr val="27A0D6"/>
                    </a:solidFill>
                    <a:latin typeface="Poppins"/>
                    <a:ea typeface="Poppins"/>
                    <a:cs typeface="Poppins"/>
                    <a:sym typeface="Poppins"/>
                  </a:rPr>
                  <a:t>www.weatherzone.com.au</a:t>
                </a:r>
                <a:endParaRPr b="0" i="0" sz="1800" u="none" cap="none" strike="noStrike">
                  <a:solidFill>
                    <a:srgbClr val="27A0D6"/>
                  </a:solidFill>
                  <a:latin typeface="Poppins"/>
                  <a:ea typeface="Poppins"/>
                  <a:cs typeface="Poppins"/>
                  <a:sym typeface="Poppins"/>
                </a:endParaRPr>
              </a:p>
            </p:txBody>
          </p:sp>
          <p:cxnSp>
            <p:nvCxnSpPr>
              <p:cNvPr id="94" name="Google Shape;94;p13"/>
              <p:cNvCxnSpPr/>
              <p:nvPr/>
            </p:nvCxnSpPr>
            <p:spPr>
              <a:xfrm>
                <a:off x="7996752" y="5822434"/>
                <a:ext cx="0" cy="277225"/>
              </a:xfrm>
              <a:prstGeom prst="straightConnector1">
                <a:avLst/>
              </a:prstGeom>
              <a:noFill/>
              <a:ln cap="flat" cmpd="sng" w="9525">
                <a:solidFill>
                  <a:schemeClr val="dk1"/>
                </a:solidFill>
                <a:prstDash val="solid"/>
                <a:miter lim="800000"/>
                <a:headEnd len="sm" w="sm" type="none"/>
                <a:tailEnd len="sm" w="sm" type="none"/>
              </a:ln>
            </p:spPr>
          </p:cxnSp>
          <p:pic>
            <p:nvPicPr>
              <p:cNvPr id="95" name="Google Shape;95;p13">
                <a:hlinkClick r:id="rId5"/>
              </p:cNvPr>
              <p:cNvPicPr preferRelativeResize="0"/>
              <p:nvPr/>
            </p:nvPicPr>
            <p:blipFill rotWithShape="1">
              <a:blip r:embed="rId6">
                <a:alphaModFix/>
              </a:blip>
              <a:srcRect b="0" l="0" r="0" t="0"/>
              <a:stretch/>
            </p:blipFill>
            <p:spPr>
              <a:xfrm>
                <a:off x="8723783" y="5829300"/>
                <a:ext cx="230400" cy="230400"/>
              </a:xfrm>
              <a:prstGeom prst="rect">
                <a:avLst/>
              </a:prstGeom>
              <a:noFill/>
              <a:ln>
                <a:noFill/>
              </a:ln>
            </p:spPr>
          </p:pic>
          <p:pic>
            <p:nvPicPr>
              <p:cNvPr id="96" name="Google Shape;96;p13">
                <a:hlinkClick r:id="rId7"/>
              </p:cNvPr>
              <p:cNvPicPr preferRelativeResize="0"/>
              <p:nvPr/>
            </p:nvPicPr>
            <p:blipFill rotWithShape="1">
              <a:blip r:embed="rId8">
                <a:alphaModFix/>
              </a:blip>
              <a:srcRect b="0" l="0" r="0" t="0"/>
              <a:stretch/>
            </p:blipFill>
            <p:spPr>
              <a:xfrm>
                <a:off x="8277718" y="5829300"/>
                <a:ext cx="228600" cy="228600"/>
              </a:xfrm>
              <a:prstGeom prst="rect">
                <a:avLst/>
              </a:prstGeom>
              <a:noFill/>
              <a:ln>
                <a:noFill/>
              </a:ln>
            </p:spPr>
          </p:pic>
          <p:pic>
            <p:nvPicPr>
              <p:cNvPr id="97" name="Google Shape;97;p13">
                <a:hlinkClick r:id="rId9"/>
              </p:cNvPr>
              <p:cNvPicPr preferRelativeResize="0"/>
              <p:nvPr/>
            </p:nvPicPr>
            <p:blipFill rotWithShape="1">
              <a:blip r:embed="rId10">
                <a:alphaModFix/>
              </a:blip>
              <a:srcRect b="0" l="0" r="0" t="0"/>
              <a:stretch/>
            </p:blipFill>
            <p:spPr>
              <a:xfrm>
                <a:off x="9171648" y="5845846"/>
                <a:ext cx="230400" cy="230400"/>
              </a:xfrm>
              <a:prstGeom prst="rect">
                <a:avLst/>
              </a:prstGeom>
              <a:noFill/>
              <a:ln>
                <a:noFill/>
              </a:ln>
            </p:spPr>
          </p:pic>
        </p:grpSp>
        <p:cxnSp>
          <p:nvCxnSpPr>
            <p:cNvPr id="98" name="Google Shape;98;p13"/>
            <p:cNvCxnSpPr/>
            <p:nvPr/>
          </p:nvCxnSpPr>
          <p:spPr>
            <a:xfrm>
              <a:off x="9660452" y="5809734"/>
              <a:ext cx="0" cy="277225"/>
            </a:xfrm>
            <a:prstGeom prst="straightConnector1">
              <a:avLst/>
            </a:prstGeom>
            <a:noFill/>
            <a:ln cap="flat" cmpd="sng" w="9525">
              <a:solidFill>
                <a:schemeClr val="dk1"/>
              </a:solidFill>
              <a:prstDash val="solid"/>
              <a:miter lim="800000"/>
              <a:headEnd len="sm" w="sm" type="none"/>
              <a:tailEnd len="sm" w="sm" type="none"/>
            </a:ln>
          </p:spPr>
        </p:cxnSp>
        <p:sp>
          <p:nvSpPr>
            <p:cNvPr id="99" name="Google Shape;99;p13"/>
            <p:cNvSpPr/>
            <p:nvPr/>
          </p:nvSpPr>
          <p:spPr>
            <a:xfrm>
              <a:off x="9783303" y="5835030"/>
              <a:ext cx="2637260" cy="2539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AU" sz="1050" u="none" cap="none" strike="noStrike">
                  <a:solidFill>
                    <a:srgbClr val="27A0D6"/>
                  </a:solidFill>
                  <a:latin typeface="Poppins"/>
                  <a:ea typeface="Poppins"/>
                  <a:cs typeface="Poppins"/>
                  <a:sym typeface="Poppins"/>
                </a:rPr>
                <a:t>mwooldridge@weatherzone.com.au</a:t>
              </a:r>
              <a:endParaRPr/>
            </a:p>
          </p:txBody>
        </p:sp>
      </p:grpSp>
      <p:sp>
        <p:nvSpPr>
          <p:cNvPr id="100" name="Google Shape;100;p13"/>
          <p:cNvSpPr/>
          <p:nvPr/>
        </p:nvSpPr>
        <p:spPr>
          <a:xfrm>
            <a:off x="5548783" y="3270668"/>
            <a:ext cx="609600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AU" sz="1800">
                <a:solidFill>
                  <a:srgbClr val="373C46"/>
                </a:solidFill>
                <a:latin typeface="Poppins"/>
                <a:ea typeface="Poppins"/>
                <a:cs typeface="Poppins"/>
                <a:sym typeface="Poppins"/>
              </a:rPr>
              <a:t>Australia’s most comprehensive and user focused weather service</a:t>
            </a:r>
            <a:endParaRPr i="1" sz="2000">
              <a:solidFill>
                <a:srgbClr val="373C46"/>
              </a:solidFill>
              <a:latin typeface="Poppins"/>
              <a:ea typeface="Poppins"/>
              <a:cs typeface="Poppins"/>
              <a:sym typeface="Poppins"/>
            </a:endParaRPr>
          </a:p>
        </p:txBody>
      </p:sp>
      <p:pic>
        <p:nvPicPr>
          <p:cNvPr descr="Information Sources | Weatherzone for Business" id="101" name="Google Shape;101;p13"/>
          <p:cNvPicPr preferRelativeResize="0"/>
          <p:nvPr/>
        </p:nvPicPr>
        <p:blipFill rotWithShape="1">
          <a:blip r:embed="rId11">
            <a:alphaModFix/>
          </a:blip>
          <a:srcRect b="44657" l="0" r="0" t="0"/>
          <a:stretch/>
        </p:blipFill>
        <p:spPr>
          <a:xfrm>
            <a:off x="5688337" y="2065222"/>
            <a:ext cx="5816891" cy="11087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4"/>
          <p:cNvSpPr/>
          <p:nvPr/>
        </p:nvSpPr>
        <p:spPr>
          <a:xfrm>
            <a:off x="878173" y="519289"/>
            <a:ext cx="1058992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AU" sz="1800">
                <a:solidFill>
                  <a:srgbClr val="27A0D6"/>
                </a:solidFill>
                <a:latin typeface="Poppins"/>
                <a:ea typeface="Poppins"/>
                <a:cs typeface="Poppins"/>
                <a:sym typeface="Poppins"/>
              </a:rPr>
              <a:t>Weatherzone is the leading provider of weather services to ‘weather engaged’ Australians </a:t>
            </a:r>
            <a:r>
              <a:rPr b="1" lang="en-AU" sz="1800">
                <a:solidFill>
                  <a:srgbClr val="27A0D6"/>
                </a:solidFill>
                <a:latin typeface="Poppins"/>
                <a:ea typeface="Poppins"/>
                <a:cs typeface="Poppins"/>
                <a:sym typeface="Poppins"/>
              </a:rPr>
              <a:t>delivering information that is credible, insightful and tailored to each individual.</a:t>
            </a:r>
            <a:endParaRPr/>
          </a:p>
        </p:txBody>
      </p:sp>
      <p:pic>
        <p:nvPicPr>
          <p:cNvPr descr="Information Sources | Weatherzone for Business" id="107" name="Google Shape;107;p14"/>
          <p:cNvPicPr preferRelativeResize="0"/>
          <p:nvPr/>
        </p:nvPicPr>
        <p:blipFill rotWithShape="1">
          <a:blip r:embed="rId3">
            <a:alphaModFix/>
          </a:blip>
          <a:srcRect b="44657" l="0" r="0" t="0"/>
          <a:stretch/>
        </p:blipFill>
        <p:spPr>
          <a:xfrm>
            <a:off x="10016476" y="6115050"/>
            <a:ext cx="1641788" cy="312928"/>
          </a:xfrm>
          <a:prstGeom prst="rect">
            <a:avLst/>
          </a:prstGeom>
          <a:noFill/>
          <a:ln>
            <a:noFill/>
          </a:ln>
        </p:spPr>
      </p:pic>
      <p:grpSp>
        <p:nvGrpSpPr>
          <p:cNvPr id="108" name="Google Shape;108;p14"/>
          <p:cNvGrpSpPr/>
          <p:nvPr/>
        </p:nvGrpSpPr>
        <p:grpSpPr>
          <a:xfrm>
            <a:off x="1213595" y="2028623"/>
            <a:ext cx="9937002" cy="3287606"/>
            <a:chOff x="1340595" y="2015923"/>
            <a:chExt cx="9937002" cy="3287606"/>
          </a:xfrm>
        </p:grpSpPr>
        <p:sp>
          <p:nvSpPr>
            <p:cNvPr id="109" name="Google Shape;109;p14"/>
            <p:cNvSpPr/>
            <p:nvPr/>
          </p:nvSpPr>
          <p:spPr>
            <a:xfrm rot="-5400000">
              <a:off x="3642066" y="1889391"/>
              <a:ext cx="3287602" cy="3540665"/>
            </a:xfrm>
            <a:prstGeom prst="triangle">
              <a:avLst>
                <a:gd fmla="val 50000" name="adj"/>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0" name="Google Shape;110;p14"/>
            <p:cNvPicPr preferRelativeResize="0"/>
            <p:nvPr/>
          </p:nvPicPr>
          <p:blipFill rotWithShape="1">
            <a:blip r:embed="rId4">
              <a:alphaModFix/>
            </a:blip>
            <a:srcRect b="0" l="5385" r="2264" t="0"/>
            <a:stretch/>
          </p:blipFill>
          <p:spPr>
            <a:xfrm>
              <a:off x="1340595" y="2266439"/>
              <a:ext cx="4049222" cy="2548522"/>
            </a:xfrm>
            <a:prstGeom prst="rect">
              <a:avLst/>
            </a:prstGeom>
            <a:noFill/>
            <a:ln>
              <a:noFill/>
            </a:ln>
          </p:spPr>
        </p:pic>
        <p:cxnSp>
          <p:nvCxnSpPr>
            <p:cNvPr id="111" name="Google Shape;111;p14"/>
            <p:cNvCxnSpPr/>
            <p:nvPr/>
          </p:nvCxnSpPr>
          <p:spPr>
            <a:xfrm>
              <a:off x="7056196" y="2015925"/>
              <a:ext cx="0" cy="3287604"/>
            </a:xfrm>
            <a:prstGeom prst="straightConnector1">
              <a:avLst/>
            </a:prstGeom>
            <a:noFill/>
            <a:ln cap="flat" cmpd="sng" w="38100">
              <a:solidFill>
                <a:srgbClr val="27A0D6"/>
              </a:solidFill>
              <a:prstDash val="solid"/>
              <a:miter lim="800000"/>
              <a:headEnd len="sm" w="sm" type="none"/>
              <a:tailEnd len="sm" w="sm" type="none"/>
            </a:ln>
          </p:spPr>
        </p:cxnSp>
        <p:sp>
          <p:nvSpPr>
            <p:cNvPr id="112" name="Google Shape;112;p14"/>
            <p:cNvSpPr/>
            <p:nvPr/>
          </p:nvSpPr>
          <p:spPr>
            <a:xfrm>
              <a:off x="6738696" y="2199529"/>
              <a:ext cx="635000" cy="635000"/>
            </a:xfrm>
            <a:prstGeom prst="ellipse">
              <a:avLst/>
            </a:prstGeom>
            <a:solidFill>
              <a:schemeClr val="lt1"/>
            </a:solidFill>
            <a:ln cap="flat" cmpd="sng" w="28575">
              <a:solidFill>
                <a:srgbClr val="27A0D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 name="Google Shape;113;p14"/>
            <p:cNvSpPr/>
            <p:nvPr/>
          </p:nvSpPr>
          <p:spPr>
            <a:xfrm>
              <a:off x="6738696" y="2945975"/>
              <a:ext cx="635000" cy="635000"/>
            </a:xfrm>
            <a:prstGeom prst="ellipse">
              <a:avLst/>
            </a:prstGeom>
            <a:solidFill>
              <a:schemeClr val="lt1"/>
            </a:solidFill>
            <a:ln cap="flat" cmpd="sng" w="28575">
              <a:solidFill>
                <a:srgbClr val="27A0D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14"/>
            <p:cNvSpPr/>
            <p:nvPr/>
          </p:nvSpPr>
          <p:spPr>
            <a:xfrm>
              <a:off x="6738696" y="3692421"/>
              <a:ext cx="635000" cy="635000"/>
            </a:xfrm>
            <a:prstGeom prst="ellipse">
              <a:avLst/>
            </a:prstGeom>
            <a:solidFill>
              <a:schemeClr val="lt1"/>
            </a:solidFill>
            <a:ln cap="flat" cmpd="sng" w="28575">
              <a:solidFill>
                <a:srgbClr val="27A0D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14"/>
            <p:cNvSpPr/>
            <p:nvPr/>
          </p:nvSpPr>
          <p:spPr>
            <a:xfrm>
              <a:off x="7444996" y="2191824"/>
              <a:ext cx="3575428" cy="6001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AU" sz="1100">
                  <a:solidFill>
                    <a:srgbClr val="373C46"/>
                  </a:solidFill>
                  <a:latin typeface="Poppins"/>
                  <a:ea typeface="Poppins"/>
                  <a:cs typeface="Poppins"/>
                  <a:sym typeface="Poppins"/>
                </a:rPr>
                <a:t>Widest data sources</a:t>
              </a:r>
              <a:endParaRPr/>
            </a:p>
            <a:p>
              <a:pPr indent="0" lvl="0" marL="0" marR="0" rtl="0" algn="l">
                <a:spcBef>
                  <a:spcPts val="0"/>
                </a:spcBef>
                <a:spcAft>
                  <a:spcPts val="0"/>
                </a:spcAft>
                <a:buNone/>
              </a:pPr>
              <a:r>
                <a:rPr lang="en-AU" sz="1100">
                  <a:solidFill>
                    <a:srgbClr val="373C46"/>
                  </a:solidFill>
                  <a:latin typeface="Poppins"/>
                  <a:ea typeface="Poppins"/>
                  <a:cs typeface="Poppins"/>
                  <a:sym typeface="Poppins"/>
                </a:rPr>
                <a:t>That deliver an accurate and complete view of the weather as it happens</a:t>
              </a:r>
              <a:endParaRPr/>
            </a:p>
          </p:txBody>
        </p:sp>
        <p:sp>
          <p:nvSpPr>
            <p:cNvPr id="116" name="Google Shape;116;p14"/>
            <p:cNvSpPr/>
            <p:nvPr/>
          </p:nvSpPr>
          <p:spPr>
            <a:xfrm>
              <a:off x="7444995" y="2945975"/>
              <a:ext cx="3713637" cy="6001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AU" sz="1100">
                  <a:solidFill>
                    <a:srgbClr val="373C46"/>
                  </a:solidFill>
                  <a:latin typeface="Poppins"/>
                  <a:ea typeface="Poppins"/>
                  <a:cs typeface="Poppins"/>
                  <a:sym typeface="Poppins"/>
                </a:rPr>
                <a:t>Most advanced formats and functions</a:t>
              </a:r>
              <a:endParaRPr/>
            </a:p>
            <a:p>
              <a:pPr indent="0" lvl="0" marL="0" marR="0" rtl="0" algn="l">
                <a:spcBef>
                  <a:spcPts val="0"/>
                </a:spcBef>
                <a:spcAft>
                  <a:spcPts val="0"/>
                </a:spcAft>
                <a:buNone/>
              </a:pPr>
              <a:r>
                <a:rPr lang="en-AU" sz="1100">
                  <a:solidFill>
                    <a:srgbClr val="373C46"/>
                  </a:solidFill>
                  <a:latin typeface="Poppins"/>
                  <a:ea typeface="Poppins"/>
                  <a:cs typeface="Poppins"/>
                  <a:sym typeface="Poppins"/>
                </a:rPr>
                <a:t>Complex data displays that are easy to consume in intuitive tools</a:t>
              </a:r>
              <a:endParaRPr/>
            </a:p>
          </p:txBody>
        </p:sp>
        <p:sp>
          <p:nvSpPr>
            <p:cNvPr id="117" name="Google Shape;117;p14"/>
            <p:cNvSpPr/>
            <p:nvPr/>
          </p:nvSpPr>
          <p:spPr>
            <a:xfrm>
              <a:off x="6731242" y="4443527"/>
              <a:ext cx="635000" cy="635000"/>
            </a:xfrm>
            <a:prstGeom prst="ellipse">
              <a:avLst/>
            </a:prstGeom>
            <a:solidFill>
              <a:schemeClr val="lt1"/>
            </a:solidFill>
            <a:ln cap="flat" cmpd="sng" w="28575">
              <a:solidFill>
                <a:srgbClr val="27A0D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14"/>
            <p:cNvSpPr/>
            <p:nvPr/>
          </p:nvSpPr>
          <p:spPr>
            <a:xfrm>
              <a:off x="7444995" y="3708763"/>
              <a:ext cx="3713637" cy="6001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AU" sz="1100">
                  <a:solidFill>
                    <a:srgbClr val="373C46"/>
                  </a:solidFill>
                  <a:latin typeface="Poppins"/>
                  <a:ea typeface="Poppins"/>
                  <a:cs typeface="Poppins"/>
                  <a:sym typeface="Poppins"/>
                </a:rPr>
                <a:t>Tailored and useable information</a:t>
              </a:r>
              <a:endParaRPr/>
            </a:p>
            <a:p>
              <a:pPr indent="0" lvl="0" marL="0" marR="0" rtl="0" algn="l">
                <a:spcBef>
                  <a:spcPts val="0"/>
                </a:spcBef>
                <a:spcAft>
                  <a:spcPts val="0"/>
                </a:spcAft>
                <a:buNone/>
              </a:pPr>
              <a:r>
                <a:rPr lang="en-AU" sz="1100">
                  <a:solidFill>
                    <a:srgbClr val="373C46"/>
                  </a:solidFill>
                  <a:latin typeface="Poppins"/>
                  <a:ea typeface="Poppins"/>
                  <a:cs typeface="Poppins"/>
                  <a:sym typeface="Poppins"/>
                </a:rPr>
                <a:t>Weather data that is customisable to the individual regardless of skill level</a:t>
              </a:r>
              <a:endParaRPr/>
            </a:p>
          </p:txBody>
        </p:sp>
        <p:sp>
          <p:nvSpPr>
            <p:cNvPr id="119" name="Google Shape;119;p14"/>
            <p:cNvSpPr/>
            <p:nvPr/>
          </p:nvSpPr>
          <p:spPr>
            <a:xfrm>
              <a:off x="7444995" y="4489039"/>
              <a:ext cx="3832602" cy="6001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AU" sz="1100">
                  <a:solidFill>
                    <a:srgbClr val="373C46"/>
                  </a:solidFill>
                  <a:latin typeface="Poppins"/>
                  <a:ea typeface="Poppins"/>
                  <a:cs typeface="Poppins"/>
                  <a:sym typeface="Poppins"/>
                </a:rPr>
                <a:t>Trusted by major businesses</a:t>
              </a:r>
              <a:endParaRPr/>
            </a:p>
            <a:p>
              <a:pPr indent="0" lvl="0" marL="0" marR="0" rtl="0" algn="l">
                <a:spcBef>
                  <a:spcPts val="0"/>
                </a:spcBef>
                <a:spcAft>
                  <a:spcPts val="0"/>
                </a:spcAft>
                <a:buNone/>
              </a:pPr>
              <a:r>
                <a:rPr lang="en-AU" sz="1100">
                  <a:solidFill>
                    <a:srgbClr val="373C46"/>
                  </a:solidFill>
                  <a:latin typeface="Poppins"/>
                  <a:ea typeface="Poppins"/>
                  <a:cs typeface="Poppins"/>
                  <a:sym typeface="Poppins"/>
                </a:rPr>
                <a:t>Relied on by major businesses who use Weatherzone as a critical part of their operations</a:t>
              </a:r>
              <a:endParaRPr/>
            </a:p>
          </p:txBody>
        </p:sp>
        <p:pic>
          <p:nvPicPr>
            <p:cNvPr id="120" name="Google Shape;120;p14"/>
            <p:cNvPicPr preferRelativeResize="0"/>
            <p:nvPr/>
          </p:nvPicPr>
          <p:blipFill rotWithShape="1">
            <a:blip r:embed="rId5">
              <a:alphaModFix/>
            </a:blip>
            <a:srcRect b="0" l="0" r="0" t="0"/>
            <a:stretch/>
          </p:blipFill>
          <p:spPr>
            <a:xfrm>
              <a:off x="6846856" y="2289770"/>
              <a:ext cx="464400" cy="464400"/>
            </a:xfrm>
            <a:prstGeom prst="rect">
              <a:avLst/>
            </a:prstGeom>
            <a:noFill/>
            <a:ln>
              <a:noFill/>
            </a:ln>
          </p:spPr>
        </p:pic>
        <p:pic>
          <p:nvPicPr>
            <p:cNvPr id="121" name="Google Shape;121;p14"/>
            <p:cNvPicPr preferRelativeResize="0"/>
            <p:nvPr/>
          </p:nvPicPr>
          <p:blipFill rotWithShape="1">
            <a:blip r:embed="rId6">
              <a:alphaModFix/>
            </a:blip>
            <a:srcRect b="0" l="0" r="0" t="0"/>
            <a:stretch/>
          </p:blipFill>
          <p:spPr>
            <a:xfrm>
              <a:off x="6846856" y="3792475"/>
              <a:ext cx="464400" cy="464400"/>
            </a:xfrm>
            <a:prstGeom prst="rect">
              <a:avLst/>
            </a:prstGeom>
            <a:noFill/>
            <a:ln>
              <a:noFill/>
            </a:ln>
          </p:spPr>
        </p:pic>
        <p:pic>
          <p:nvPicPr>
            <p:cNvPr id="122" name="Google Shape;122;p14"/>
            <p:cNvPicPr preferRelativeResize="0"/>
            <p:nvPr/>
          </p:nvPicPr>
          <p:blipFill rotWithShape="1">
            <a:blip r:embed="rId7">
              <a:alphaModFix/>
            </a:blip>
            <a:srcRect b="0" l="0" r="0" t="0"/>
            <a:stretch/>
          </p:blipFill>
          <p:spPr>
            <a:xfrm>
              <a:off x="6863490" y="3052423"/>
              <a:ext cx="435721" cy="435721"/>
            </a:xfrm>
            <a:prstGeom prst="rect">
              <a:avLst/>
            </a:prstGeom>
            <a:noFill/>
            <a:ln>
              <a:noFill/>
            </a:ln>
          </p:spPr>
        </p:pic>
        <p:pic>
          <p:nvPicPr>
            <p:cNvPr id="123" name="Google Shape;123;p14"/>
            <p:cNvPicPr preferRelativeResize="0"/>
            <p:nvPr/>
          </p:nvPicPr>
          <p:blipFill rotWithShape="1">
            <a:blip r:embed="rId8">
              <a:alphaModFix/>
            </a:blip>
            <a:srcRect b="0" l="0" r="0" t="0"/>
            <a:stretch/>
          </p:blipFill>
          <p:spPr>
            <a:xfrm>
              <a:off x="6846856" y="4488085"/>
              <a:ext cx="464400" cy="464400"/>
            </a:xfrm>
            <a:prstGeom prst="rect">
              <a:avLst/>
            </a:prstGeom>
            <a:noFill/>
            <a:ln>
              <a:noFill/>
            </a:ln>
          </p:spPr>
        </p:pic>
        <p:pic>
          <p:nvPicPr>
            <p:cNvPr id="124" name="Google Shape;124;p14"/>
            <p:cNvPicPr preferRelativeResize="0"/>
            <p:nvPr/>
          </p:nvPicPr>
          <p:blipFill rotWithShape="1">
            <a:blip r:embed="rId9">
              <a:alphaModFix/>
            </a:blip>
            <a:srcRect b="0" l="11683" r="9503" t="0"/>
            <a:stretch/>
          </p:blipFill>
          <p:spPr>
            <a:xfrm>
              <a:off x="1854200" y="2533449"/>
              <a:ext cx="2870200" cy="1793972"/>
            </a:xfrm>
            <a:prstGeom prst="rect">
              <a:avLst/>
            </a:prstGeom>
            <a:noFill/>
            <a:ln>
              <a:noFill/>
            </a:ln>
          </p:spPr>
        </p:pic>
        <p:grpSp>
          <p:nvGrpSpPr>
            <p:cNvPr id="125" name="Google Shape;125;p14"/>
            <p:cNvGrpSpPr/>
            <p:nvPr/>
          </p:nvGrpSpPr>
          <p:grpSpPr>
            <a:xfrm>
              <a:off x="4310642" y="3068782"/>
              <a:ext cx="1023353" cy="2047263"/>
              <a:chOff x="4310642" y="3068782"/>
              <a:chExt cx="1023353" cy="2047263"/>
            </a:xfrm>
          </p:grpSpPr>
          <p:pic>
            <p:nvPicPr>
              <p:cNvPr id="126" name="Google Shape;126;p14"/>
              <p:cNvPicPr preferRelativeResize="0"/>
              <p:nvPr/>
            </p:nvPicPr>
            <p:blipFill rotWithShape="1">
              <a:blip r:embed="rId10">
                <a:alphaModFix/>
              </a:blip>
              <a:srcRect b="3549" l="0" r="0" t="0"/>
              <a:stretch/>
            </p:blipFill>
            <p:spPr>
              <a:xfrm>
                <a:off x="4376944" y="3181350"/>
                <a:ext cx="873064" cy="1822450"/>
              </a:xfrm>
              <a:prstGeom prst="rect">
                <a:avLst/>
              </a:prstGeom>
              <a:noFill/>
              <a:ln>
                <a:noFill/>
              </a:ln>
            </p:spPr>
          </p:pic>
          <p:pic>
            <p:nvPicPr>
              <p:cNvPr descr="Image result for iphone x stock photo" id="127" name="Google Shape;127;p14"/>
              <p:cNvPicPr preferRelativeResize="0"/>
              <p:nvPr/>
            </p:nvPicPr>
            <p:blipFill rotWithShape="1">
              <a:blip r:embed="rId11">
                <a:alphaModFix/>
              </a:blip>
              <a:srcRect b="0" l="12417" r="10185" t="0"/>
              <a:stretch/>
            </p:blipFill>
            <p:spPr>
              <a:xfrm>
                <a:off x="4310642" y="3068782"/>
                <a:ext cx="1023353" cy="2047263"/>
              </a:xfrm>
              <a:prstGeom prst="rect">
                <a:avLst/>
              </a:prstGeom>
              <a:noFill/>
              <a:ln>
                <a:noFill/>
              </a:ln>
            </p:spPr>
          </p:pic>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5"/>
          <p:cNvSpPr/>
          <p:nvPr/>
        </p:nvSpPr>
        <p:spPr>
          <a:xfrm>
            <a:off x="878173" y="519289"/>
            <a:ext cx="1058992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AU" sz="1800">
                <a:solidFill>
                  <a:srgbClr val="27A0D6"/>
                </a:solidFill>
                <a:latin typeface="Poppins"/>
                <a:ea typeface="Poppins"/>
                <a:cs typeface="Poppins"/>
                <a:sym typeface="Poppins"/>
              </a:rPr>
              <a:t>Each day, you only get one chance to make a first ad impression.</a:t>
            </a:r>
            <a:r>
              <a:rPr lang="en-AU" sz="1800">
                <a:solidFill>
                  <a:srgbClr val="27A0D6"/>
                </a:solidFill>
                <a:latin typeface="Poppins"/>
                <a:ea typeface="Poppins"/>
                <a:cs typeface="Poppins"/>
                <a:sym typeface="Poppins"/>
              </a:rPr>
              <a:t> Weatherzone users rise with the sun each day, checking conditions prior to them leaving the house.</a:t>
            </a:r>
            <a:endParaRPr/>
          </a:p>
        </p:txBody>
      </p:sp>
      <p:pic>
        <p:nvPicPr>
          <p:cNvPr descr="Information Sources | Weatherzone for Business" id="133" name="Google Shape;133;p15"/>
          <p:cNvPicPr preferRelativeResize="0"/>
          <p:nvPr/>
        </p:nvPicPr>
        <p:blipFill rotWithShape="1">
          <a:blip r:embed="rId3">
            <a:alphaModFix/>
          </a:blip>
          <a:srcRect b="44657" l="0" r="0" t="0"/>
          <a:stretch/>
        </p:blipFill>
        <p:spPr>
          <a:xfrm>
            <a:off x="10016476" y="6115050"/>
            <a:ext cx="1641788" cy="312928"/>
          </a:xfrm>
          <a:prstGeom prst="rect">
            <a:avLst/>
          </a:prstGeom>
          <a:noFill/>
          <a:ln>
            <a:noFill/>
          </a:ln>
        </p:spPr>
      </p:pic>
      <p:grpSp>
        <p:nvGrpSpPr>
          <p:cNvPr id="134" name="Google Shape;134;p15"/>
          <p:cNvGrpSpPr/>
          <p:nvPr/>
        </p:nvGrpSpPr>
        <p:grpSpPr>
          <a:xfrm>
            <a:off x="1005840" y="1618808"/>
            <a:ext cx="5725885" cy="4083902"/>
            <a:chOff x="1005840" y="1568008"/>
            <a:chExt cx="5725885" cy="4083902"/>
          </a:xfrm>
        </p:grpSpPr>
        <p:grpSp>
          <p:nvGrpSpPr>
            <p:cNvPr id="135" name="Google Shape;135;p15"/>
            <p:cNvGrpSpPr/>
            <p:nvPr/>
          </p:nvGrpSpPr>
          <p:grpSpPr>
            <a:xfrm>
              <a:off x="1604963" y="1672046"/>
              <a:ext cx="5017906" cy="3705497"/>
              <a:chOff x="1604963" y="1672046"/>
              <a:chExt cx="5017906" cy="3705497"/>
            </a:xfrm>
          </p:grpSpPr>
          <p:grpSp>
            <p:nvGrpSpPr>
              <p:cNvPr id="136" name="Google Shape;136;p15"/>
              <p:cNvGrpSpPr/>
              <p:nvPr/>
            </p:nvGrpSpPr>
            <p:grpSpPr>
              <a:xfrm>
                <a:off x="1604963" y="2141210"/>
                <a:ext cx="5017906" cy="3236333"/>
                <a:chOff x="1604963" y="2141210"/>
                <a:chExt cx="5017906" cy="3236333"/>
              </a:xfrm>
            </p:grpSpPr>
            <p:cxnSp>
              <p:nvCxnSpPr>
                <p:cNvPr id="137" name="Google Shape;137;p15"/>
                <p:cNvCxnSpPr/>
                <p:nvPr/>
              </p:nvCxnSpPr>
              <p:spPr>
                <a:xfrm>
                  <a:off x="1604963" y="2141210"/>
                  <a:ext cx="5017906" cy="0"/>
                </a:xfrm>
                <a:prstGeom prst="straightConnector1">
                  <a:avLst/>
                </a:prstGeom>
                <a:noFill/>
                <a:ln cap="flat" cmpd="sng" w="9525">
                  <a:solidFill>
                    <a:srgbClr val="D8D8D8"/>
                  </a:solidFill>
                  <a:prstDash val="solid"/>
                  <a:miter lim="800000"/>
                  <a:headEnd len="sm" w="sm" type="none"/>
                  <a:tailEnd len="sm" w="sm" type="none"/>
                </a:ln>
              </p:spPr>
            </p:cxnSp>
            <p:cxnSp>
              <p:nvCxnSpPr>
                <p:cNvPr id="138" name="Google Shape;138;p15"/>
                <p:cNvCxnSpPr/>
                <p:nvPr/>
              </p:nvCxnSpPr>
              <p:spPr>
                <a:xfrm>
                  <a:off x="1604963" y="2595155"/>
                  <a:ext cx="5017906" cy="0"/>
                </a:xfrm>
                <a:prstGeom prst="straightConnector1">
                  <a:avLst/>
                </a:prstGeom>
                <a:noFill/>
                <a:ln cap="flat" cmpd="sng" w="9525">
                  <a:solidFill>
                    <a:srgbClr val="D8D8D8"/>
                  </a:solidFill>
                  <a:prstDash val="solid"/>
                  <a:miter lim="800000"/>
                  <a:headEnd len="sm" w="sm" type="none"/>
                  <a:tailEnd len="sm" w="sm" type="none"/>
                </a:ln>
              </p:spPr>
            </p:cxnSp>
            <p:cxnSp>
              <p:nvCxnSpPr>
                <p:cNvPr id="139" name="Google Shape;139;p15"/>
                <p:cNvCxnSpPr/>
                <p:nvPr/>
              </p:nvCxnSpPr>
              <p:spPr>
                <a:xfrm>
                  <a:off x="1604963" y="3064319"/>
                  <a:ext cx="5017906" cy="0"/>
                </a:xfrm>
                <a:prstGeom prst="straightConnector1">
                  <a:avLst/>
                </a:prstGeom>
                <a:noFill/>
                <a:ln cap="flat" cmpd="sng" w="9525">
                  <a:solidFill>
                    <a:srgbClr val="D8D8D8"/>
                  </a:solidFill>
                  <a:prstDash val="solid"/>
                  <a:miter lim="800000"/>
                  <a:headEnd len="sm" w="sm" type="none"/>
                  <a:tailEnd len="sm" w="sm" type="none"/>
                </a:ln>
              </p:spPr>
            </p:cxnSp>
            <p:cxnSp>
              <p:nvCxnSpPr>
                <p:cNvPr id="140" name="Google Shape;140;p15"/>
                <p:cNvCxnSpPr/>
                <p:nvPr/>
              </p:nvCxnSpPr>
              <p:spPr>
                <a:xfrm>
                  <a:off x="1604963" y="3535680"/>
                  <a:ext cx="5017906" cy="0"/>
                </a:xfrm>
                <a:prstGeom prst="straightConnector1">
                  <a:avLst/>
                </a:prstGeom>
                <a:noFill/>
                <a:ln cap="flat" cmpd="sng" w="9525">
                  <a:solidFill>
                    <a:srgbClr val="D8D8D8"/>
                  </a:solidFill>
                  <a:prstDash val="solid"/>
                  <a:miter lim="800000"/>
                  <a:headEnd len="sm" w="sm" type="none"/>
                  <a:tailEnd len="sm" w="sm" type="none"/>
                </a:ln>
              </p:spPr>
            </p:cxnSp>
            <p:cxnSp>
              <p:nvCxnSpPr>
                <p:cNvPr id="141" name="Google Shape;141;p15"/>
                <p:cNvCxnSpPr/>
                <p:nvPr/>
              </p:nvCxnSpPr>
              <p:spPr>
                <a:xfrm>
                  <a:off x="1604963" y="4004844"/>
                  <a:ext cx="5017906" cy="0"/>
                </a:xfrm>
                <a:prstGeom prst="straightConnector1">
                  <a:avLst/>
                </a:prstGeom>
                <a:noFill/>
                <a:ln cap="flat" cmpd="sng" w="9525">
                  <a:solidFill>
                    <a:srgbClr val="D8D8D8"/>
                  </a:solidFill>
                  <a:prstDash val="solid"/>
                  <a:miter lim="800000"/>
                  <a:headEnd len="sm" w="sm" type="none"/>
                  <a:tailEnd len="sm" w="sm" type="none"/>
                </a:ln>
              </p:spPr>
            </p:cxnSp>
            <p:cxnSp>
              <p:nvCxnSpPr>
                <p:cNvPr id="142" name="Google Shape;142;p15"/>
                <p:cNvCxnSpPr/>
                <p:nvPr/>
              </p:nvCxnSpPr>
              <p:spPr>
                <a:xfrm>
                  <a:off x="1604963" y="4458789"/>
                  <a:ext cx="5017906" cy="0"/>
                </a:xfrm>
                <a:prstGeom prst="straightConnector1">
                  <a:avLst/>
                </a:prstGeom>
                <a:noFill/>
                <a:ln cap="flat" cmpd="sng" w="9525">
                  <a:solidFill>
                    <a:srgbClr val="D8D8D8"/>
                  </a:solidFill>
                  <a:prstDash val="solid"/>
                  <a:miter lim="800000"/>
                  <a:headEnd len="sm" w="sm" type="none"/>
                  <a:tailEnd len="sm" w="sm" type="none"/>
                </a:ln>
              </p:spPr>
            </p:cxnSp>
            <p:cxnSp>
              <p:nvCxnSpPr>
                <p:cNvPr id="143" name="Google Shape;143;p15"/>
                <p:cNvCxnSpPr/>
                <p:nvPr/>
              </p:nvCxnSpPr>
              <p:spPr>
                <a:xfrm>
                  <a:off x="1604963" y="4927953"/>
                  <a:ext cx="5017906" cy="0"/>
                </a:xfrm>
                <a:prstGeom prst="straightConnector1">
                  <a:avLst/>
                </a:prstGeom>
                <a:noFill/>
                <a:ln cap="flat" cmpd="sng" w="9525">
                  <a:solidFill>
                    <a:srgbClr val="D8D8D8"/>
                  </a:solidFill>
                  <a:prstDash val="solid"/>
                  <a:miter lim="800000"/>
                  <a:headEnd len="sm" w="sm" type="none"/>
                  <a:tailEnd len="sm" w="sm" type="none"/>
                </a:ln>
              </p:spPr>
            </p:cxnSp>
            <p:cxnSp>
              <p:nvCxnSpPr>
                <p:cNvPr id="144" name="Google Shape;144;p15"/>
                <p:cNvCxnSpPr/>
                <p:nvPr/>
              </p:nvCxnSpPr>
              <p:spPr>
                <a:xfrm>
                  <a:off x="1604963" y="5377543"/>
                  <a:ext cx="5017906" cy="0"/>
                </a:xfrm>
                <a:prstGeom prst="straightConnector1">
                  <a:avLst/>
                </a:prstGeom>
                <a:noFill/>
                <a:ln cap="flat" cmpd="sng" w="9525">
                  <a:solidFill>
                    <a:srgbClr val="D8D8D8"/>
                  </a:solidFill>
                  <a:prstDash val="solid"/>
                  <a:miter lim="800000"/>
                  <a:headEnd len="sm" w="sm" type="none"/>
                  <a:tailEnd len="sm" w="sm" type="none"/>
                </a:ln>
              </p:spPr>
            </p:cxnSp>
          </p:grpSp>
          <p:cxnSp>
            <p:nvCxnSpPr>
              <p:cNvPr id="145" name="Google Shape;145;p15"/>
              <p:cNvCxnSpPr/>
              <p:nvPr/>
            </p:nvCxnSpPr>
            <p:spPr>
              <a:xfrm>
                <a:off x="1604963" y="1672046"/>
                <a:ext cx="5017906" cy="0"/>
              </a:xfrm>
              <a:prstGeom prst="straightConnector1">
                <a:avLst/>
              </a:prstGeom>
              <a:noFill/>
              <a:ln cap="flat" cmpd="sng" w="9525">
                <a:solidFill>
                  <a:srgbClr val="D8D8D8"/>
                </a:solidFill>
                <a:prstDash val="solid"/>
                <a:miter lim="800000"/>
                <a:headEnd len="sm" w="sm" type="none"/>
                <a:tailEnd len="sm" w="sm" type="none"/>
              </a:ln>
            </p:spPr>
          </p:cxnSp>
        </p:grpSp>
        <p:sp>
          <p:nvSpPr>
            <p:cNvPr id="146" name="Google Shape;146;p15"/>
            <p:cNvSpPr/>
            <p:nvPr/>
          </p:nvSpPr>
          <p:spPr>
            <a:xfrm>
              <a:off x="1645920" y="2167336"/>
              <a:ext cx="4976949" cy="2625634"/>
            </a:xfrm>
            <a:custGeom>
              <a:rect b="b" l="l" r="r" t="t"/>
              <a:pathLst>
                <a:path extrusionOk="0" h="2625634" w="4976949">
                  <a:moveTo>
                    <a:pt x="0" y="2612572"/>
                  </a:moveTo>
                  <a:lnTo>
                    <a:pt x="248194" y="2625634"/>
                  </a:lnTo>
                  <a:lnTo>
                    <a:pt x="1005840" y="2142309"/>
                  </a:lnTo>
                  <a:lnTo>
                    <a:pt x="1776549" y="1201783"/>
                  </a:lnTo>
                  <a:lnTo>
                    <a:pt x="2521132" y="444137"/>
                  </a:lnTo>
                  <a:lnTo>
                    <a:pt x="3226526" y="0"/>
                  </a:lnTo>
                  <a:lnTo>
                    <a:pt x="3984172" y="52252"/>
                  </a:lnTo>
                  <a:lnTo>
                    <a:pt x="4846320" y="222069"/>
                  </a:lnTo>
                  <a:lnTo>
                    <a:pt x="4976949" y="222069"/>
                  </a:lnTo>
                </a:path>
              </a:pathLst>
            </a:custGeom>
            <a:noFill/>
            <a:ln cap="flat" cmpd="sng" w="38100">
              <a:solidFill>
                <a:srgbClr val="27A0D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15"/>
            <p:cNvSpPr txBox="1"/>
            <p:nvPr/>
          </p:nvSpPr>
          <p:spPr>
            <a:xfrm>
              <a:off x="1632857" y="5388795"/>
              <a:ext cx="587828" cy="2539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AU" sz="1050">
                  <a:solidFill>
                    <a:srgbClr val="373C46"/>
                  </a:solidFill>
                  <a:latin typeface="Poppins"/>
                  <a:ea typeface="Poppins"/>
                  <a:cs typeface="Poppins"/>
                  <a:sym typeface="Poppins"/>
                </a:rPr>
                <a:t>4:00</a:t>
              </a:r>
              <a:endParaRPr/>
            </a:p>
          </p:txBody>
        </p:sp>
        <p:sp>
          <p:nvSpPr>
            <p:cNvPr id="148" name="Google Shape;148;p15"/>
            <p:cNvSpPr txBox="1"/>
            <p:nvPr/>
          </p:nvSpPr>
          <p:spPr>
            <a:xfrm>
              <a:off x="2360022" y="5390639"/>
              <a:ext cx="587828" cy="2539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AU" sz="1050">
                  <a:solidFill>
                    <a:srgbClr val="373C46"/>
                  </a:solidFill>
                  <a:latin typeface="Poppins"/>
                  <a:ea typeface="Poppins"/>
                  <a:cs typeface="Poppins"/>
                  <a:sym typeface="Poppins"/>
                </a:rPr>
                <a:t>5:00</a:t>
              </a:r>
              <a:endParaRPr/>
            </a:p>
          </p:txBody>
        </p:sp>
        <p:sp>
          <p:nvSpPr>
            <p:cNvPr id="149" name="Google Shape;149;p15"/>
            <p:cNvSpPr txBox="1"/>
            <p:nvPr/>
          </p:nvSpPr>
          <p:spPr>
            <a:xfrm>
              <a:off x="3087187" y="5397532"/>
              <a:ext cx="587828" cy="2539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AU" sz="1050">
                  <a:solidFill>
                    <a:srgbClr val="373C46"/>
                  </a:solidFill>
                  <a:latin typeface="Poppins"/>
                  <a:ea typeface="Poppins"/>
                  <a:cs typeface="Poppins"/>
                  <a:sym typeface="Poppins"/>
                </a:rPr>
                <a:t>6:00</a:t>
              </a:r>
              <a:endParaRPr/>
            </a:p>
          </p:txBody>
        </p:sp>
        <p:sp>
          <p:nvSpPr>
            <p:cNvPr id="150" name="Google Shape;150;p15"/>
            <p:cNvSpPr txBox="1"/>
            <p:nvPr/>
          </p:nvSpPr>
          <p:spPr>
            <a:xfrm>
              <a:off x="3879663" y="5390971"/>
              <a:ext cx="587828" cy="2539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AU" sz="1050">
                  <a:solidFill>
                    <a:srgbClr val="373C46"/>
                  </a:solidFill>
                  <a:latin typeface="Poppins"/>
                  <a:ea typeface="Poppins"/>
                  <a:cs typeface="Poppins"/>
                  <a:sym typeface="Poppins"/>
                </a:rPr>
                <a:t>7:00</a:t>
              </a:r>
              <a:endParaRPr/>
            </a:p>
          </p:txBody>
        </p:sp>
        <p:sp>
          <p:nvSpPr>
            <p:cNvPr id="151" name="Google Shape;151;p15"/>
            <p:cNvSpPr txBox="1"/>
            <p:nvPr/>
          </p:nvSpPr>
          <p:spPr>
            <a:xfrm>
              <a:off x="4637312" y="5397994"/>
              <a:ext cx="587828" cy="2539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AU" sz="1050">
                  <a:solidFill>
                    <a:srgbClr val="373C46"/>
                  </a:solidFill>
                  <a:latin typeface="Poppins"/>
                  <a:ea typeface="Poppins"/>
                  <a:cs typeface="Poppins"/>
                  <a:sym typeface="Poppins"/>
                </a:rPr>
                <a:t>8:00</a:t>
              </a:r>
              <a:endParaRPr/>
            </a:p>
          </p:txBody>
        </p:sp>
        <p:sp>
          <p:nvSpPr>
            <p:cNvPr id="152" name="Google Shape;152;p15"/>
            <p:cNvSpPr txBox="1"/>
            <p:nvPr/>
          </p:nvSpPr>
          <p:spPr>
            <a:xfrm>
              <a:off x="5351417" y="5393638"/>
              <a:ext cx="587828" cy="2539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AU" sz="1050">
                  <a:solidFill>
                    <a:srgbClr val="373C46"/>
                  </a:solidFill>
                  <a:latin typeface="Poppins"/>
                  <a:ea typeface="Poppins"/>
                  <a:cs typeface="Poppins"/>
                  <a:sym typeface="Poppins"/>
                </a:rPr>
                <a:t>9:00</a:t>
              </a:r>
              <a:endParaRPr/>
            </a:p>
          </p:txBody>
        </p:sp>
        <p:sp>
          <p:nvSpPr>
            <p:cNvPr id="153" name="Google Shape;153;p15"/>
            <p:cNvSpPr txBox="1"/>
            <p:nvPr/>
          </p:nvSpPr>
          <p:spPr>
            <a:xfrm>
              <a:off x="6143897" y="5389282"/>
              <a:ext cx="587828" cy="2539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AU" sz="1050">
                  <a:solidFill>
                    <a:srgbClr val="373C46"/>
                  </a:solidFill>
                  <a:latin typeface="Poppins"/>
                  <a:ea typeface="Poppins"/>
                  <a:cs typeface="Poppins"/>
                  <a:sym typeface="Poppins"/>
                </a:rPr>
                <a:t>10:00</a:t>
              </a:r>
              <a:endParaRPr/>
            </a:p>
          </p:txBody>
        </p:sp>
        <p:sp>
          <p:nvSpPr>
            <p:cNvPr id="154" name="Google Shape;154;p15"/>
            <p:cNvSpPr txBox="1"/>
            <p:nvPr/>
          </p:nvSpPr>
          <p:spPr>
            <a:xfrm>
              <a:off x="1005840" y="4811005"/>
              <a:ext cx="587828" cy="2539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AU" sz="1050">
                  <a:solidFill>
                    <a:srgbClr val="373C46"/>
                  </a:solidFill>
                  <a:latin typeface="Poppins"/>
                  <a:ea typeface="Poppins"/>
                  <a:cs typeface="Poppins"/>
                  <a:sym typeface="Poppins"/>
                </a:rPr>
                <a:t>100k</a:t>
              </a:r>
              <a:endParaRPr/>
            </a:p>
          </p:txBody>
        </p:sp>
        <p:sp>
          <p:nvSpPr>
            <p:cNvPr id="155" name="Google Shape;155;p15"/>
            <p:cNvSpPr txBox="1"/>
            <p:nvPr/>
          </p:nvSpPr>
          <p:spPr>
            <a:xfrm>
              <a:off x="1017134" y="4334248"/>
              <a:ext cx="587828" cy="2539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AU" sz="1050">
                  <a:solidFill>
                    <a:srgbClr val="373C46"/>
                  </a:solidFill>
                  <a:latin typeface="Poppins"/>
                  <a:ea typeface="Poppins"/>
                  <a:cs typeface="Poppins"/>
                  <a:sym typeface="Poppins"/>
                </a:rPr>
                <a:t>200k</a:t>
              </a:r>
              <a:endParaRPr/>
            </a:p>
          </p:txBody>
        </p:sp>
        <p:sp>
          <p:nvSpPr>
            <p:cNvPr id="156" name="Google Shape;156;p15"/>
            <p:cNvSpPr txBox="1"/>
            <p:nvPr/>
          </p:nvSpPr>
          <p:spPr>
            <a:xfrm>
              <a:off x="1017134" y="3884826"/>
              <a:ext cx="587828" cy="2539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AU" sz="1050">
                  <a:solidFill>
                    <a:srgbClr val="373C46"/>
                  </a:solidFill>
                  <a:latin typeface="Poppins"/>
                  <a:ea typeface="Poppins"/>
                  <a:cs typeface="Poppins"/>
                  <a:sym typeface="Poppins"/>
                </a:rPr>
                <a:t>300k</a:t>
              </a:r>
              <a:endParaRPr/>
            </a:p>
          </p:txBody>
        </p:sp>
        <p:sp>
          <p:nvSpPr>
            <p:cNvPr id="157" name="Google Shape;157;p15"/>
            <p:cNvSpPr txBox="1"/>
            <p:nvPr/>
          </p:nvSpPr>
          <p:spPr>
            <a:xfrm>
              <a:off x="1014548" y="3435052"/>
              <a:ext cx="587828" cy="2539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AU" sz="1050">
                  <a:solidFill>
                    <a:srgbClr val="373C46"/>
                  </a:solidFill>
                  <a:latin typeface="Poppins"/>
                  <a:ea typeface="Poppins"/>
                  <a:cs typeface="Poppins"/>
                  <a:sym typeface="Poppins"/>
                </a:rPr>
                <a:t>400k</a:t>
              </a:r>
              <a:endParaRPr/>
            </a:p>
          </p:txBody>
        </p:sp>
        <p:sp>
          <p:nvSpPr>
            <p:cNvPr id="158" name="Google Shape;158;p15"/>
            <p:cNvSpPr txBox="1"/>
            <p:nvPr/>
          </p:nvSpPr>
          <p:spPr>
            <a:xfrm>
              <a:off x="1025842" y="2958295"/>
              <a:ext cx="587828" cy="2539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AU" sz="1050">
                  <a:solidFill>
                    <a:srgbClr val="373C46"/>
                  </a:solidFill>
                  <a:latin typeface="Poppins"/>
                  <a:ea typeface="Poppins"/>
                  <a:cs typeface="Poppins"/>
                  <a:sym typeface="Poppins"/>
                </a:rPr>
                <a:t>500k</a:t>
              </a:r>
              <a:endParaRPr/>
            </a:p>
          </p:txBody>
        </p:sp>
        <p:sp>
          <p:nvSpPr>
            <p:cNvPr id="159" name="Google Shape;159;p15"/>
            <p:cNvSpPr txBox="1"/>
            <p:nvPr/>
          </p:nvSpPr>
          <p:spPr>
            <a:xfrm>
              <a:off x="1025842" y="2508873"/>
              <a:ext cx="587828" cy="2539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AU" sz="1050">
                  <a:solidFill>
                    <a:srgbClr val="373C46"/>
                  </a:solidFill>
                  <a:latin typeface="Poppins"/>
                  <a:ea typeface="Poppins"/>
                  <a:cs typeface="Poppins"/>
                  <a:sym typeface="Poppins"/>
                </a:rPr>
                <a:t>600k</a:t>
              </a:r>
              <a:endParaRPr/>
            </a:p>
          </p:txBody>
        </p:sp>
        <p:sp>
          <p:nvSpPr>
            <p:cNvPr id="160" name="Google Shape;160;p15"/>
            <p:cNvSpPr txBox="1"/>
            <p:nvPr/>
          </p:nvSpPr>
          <p:spPr>
            <a:xfrm>
              <a:off x="1008426" y="2017430"/>
              <a:ext cx="587828" cy="2539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AU" sz="1050">
                  <a:solidFill>
                    <a:srgbClr val="373C46"/>
                  </a:solidFill>
                  <a:latin typeface="Poppins"/>
                  <a:ea typeface="Poppins"/>
                  <a:cs typeface="Poppins"/>
                  <a:sym typeface="Poppins"/>
                </a:rPr>
                <a:t>700k</a:t>
              </a:r>
              <a:endParaRPr/>
            </a:p>
          </p:txBody>
        </p:sp>
        <p:sp>
          <p:nvSpPr>
            <p:cNvPr id="161" name="Google Shape;161;p15"/>
            <p:cNvSpPr txBox="1"/>
            <p:nvPr/>
          </p:nvSpPr>
          <p:spPr>
            <a:xfrm>
              <a:off x="1008426" y="1568008"/>
              <a:ext cx="587828" cy="2539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AU" sz="1050">
                  <a:solidFill>
                    <a:srgbClr val="373C46"/>
                  </a:solidFill>
                  <a:latin typeface="Poppins"/>
                  <a:ea typeface="Poppins"/>
                  <a:cs typeface="Poppins"/>
                  <a:sym typeface="Poppins"/>
                </a:rPr>
                <a:t>800k</a:t>
              </a:r>
              <a:endParaRPr/>
            </a:p>
          </p:txBody>
        </p:sp>
        <p:pic>
          <p:nvPicPr>
            <p:cNvPr id="162" name="Google Shape;162;p15"/>
            <p:cNvPicPr preferRelativeResize="0"/>
            <p:nvPr/>
          </p:nvPicPr>
          <p:blipFill rotWithShape="1">
            <a:blip r:embed="rId4">
              <a:alphaModFix/>
            </a:blip>
            <a:srcRect b="0" l="0" r="0" t="0"/>
            <a:stretch/>
          </p:blipFill>
          <p:spPr>
            <a:xfrm>
              <a:off x="4702627" y="1742352"/>
              <a:ext cx="323493" cy="323493"/>
            </a:xfrm>
            <a:prstGeom prst="rect">
              <a:avLst/>
            </a:prstGeom>
            <a:noFill/>
            <a:ln>
              <a:noFill/>
            </a:ln>
          </p:spPr>
        </p:pic>
      </p:grpSp>
      <p:sp>
        <p:nvSpPr>
          <p:cNvPr id="163" name="Google Shape;163;p15"/>
          <p:cNvSpPr/>
          <p:nvPr/>
        </p:nvSpPr>
        <p:spPr>
          <a:xfrm>
            <a:off x="810327" y="6131865"/>
            <a:ext cx="9063016" cy="5770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AU" sz="1050">
                <a:solidFill>
                  <a:srgbClr val="27A0D6"/>
                </a:solidFill>
                <a:latin typeface="Poppins"/>
                <a:ea typeface="Poppins"/>
                <a:cs typeface="Poppins"/>
                <a:sym typeface="Poppins"/>
              </a:rPr>
              <a:t>Source: </a:t>
            </a:r>
            <a:r>
              <a:rPr lang="en-AU" sz="1050">
                <a:solidFill>
                  <a:srgbClr val="27A0D6"/>
                </a:solidFill>
                <a:latin typeface="Poppins"/>
                <a:ea typeface="Poppins"/>
                <a:cs typeface="Poppins"/>
                <a:sym typeface="Poppins"/>
              </a:rPr>
              <a:t>Weatherzone Internal Data, Google Analytics, May 2020</a:t>
            </a:r>
            <a:endParaRPr/>
          </a:p>
          <a:p>
            <a:pPr indent="0" lvl="0" marL="0" marR="0" rtl="0" algn="l">
              <a:spcBef>
                <a:spcPts val="0"/>
              </a:spcBef>
              <a:spcAft>
                <a:spcPts val="0"/>
              </a:spcAft>
              <a:buNone/>
            </a:pPr>
            <a:r>
              <a:rPr b="1" lang="en-AU" sz="1050">
                <a:solidFill>
                  <a:srgbClr val="27A0D6"/>
                </a:solidFill>
                <a:latin typeface="Poppins"/>
                <a:ea typeface="Poppins"/>
                <a:cs typeface="Poppins"/>
                <a:sym typeface="Poppins"/>
              </a:rPr>
              <a:t>Source: </a:t>
            </a:r>
            <a:r>
              <a:rPr lang="en-AU" sz="1050">
                <a:solidFill>
                  <a:srgbClr val="27A0D6"/>
                </a:solidFill>
                <a:latin typeface="Poppins"/>
                <a:ea typeface="Poppins"/>
                <a:cs typeface="Poppins"/>
                <a:sym typeface="Poppins"/>
              </a:rPr>
              <a:t>Forbes, </a:t>
            </a:r>
            <a:r>
              <a:rPr lang="en-AU" sz="1050" u="sng">
                <a:solidFill>
                  <a:schemeClr val="hlink"/>
                </a:solidFill>
                <a:latin typeface="Poppins"/>
                <a:ea typeface="Poppins"/>
                <a:cs typeface="Poppins"/>
                <a:sym typeface="Poppins"/>
                <a:hlinkClick r:id="rId5"/>
              </a:rPr>
              <a:t>“Finding Brand Success in a Digital World”</a:t>
            </a:r>
            <a:r>
              <a:rPr lang="en-AU" sz="1050">
                <a:solidFill>
                  <a:srgbClr val="27A0D6"/>
                </a:solidFill>
                <a:latin typeface="Poppins"/>
                <a:ea typeface="Poppins"/>
                <a:cs typeface="Poppins"/>
                <a:sym typeface="Poppins"/>
              </a:rPr>
              <a:t>*</a:t>
            </a:r>
            <a:endParaRPr b="1" sz="1050">
              <a:solidFill>
                <a:srgbClr val="27A0D6"/>
              </a:solidFill>
              <a:latin typeface="Poppins"/>
              <a:ea typeface="Poppins"/>
              <a:cs typeface="Poppins"/>
              <a:sym typeface="Poppins"/>
            </a:endParaRPr>
          </a:p>
          <a:p>
            <a:pPr indent="0" lvl="0" marL="0" marR="0" rtl="0" algn="l">
              <a:spcBef>
                <a:spcPts val="0"/>
              </a:spcBef>
              <a:spcAft>
                <a:spcPts val="0"/>
              </a:spcAft>
              <a:buNone/>
            </a:pPr>
            <a:r>
              <a:t/>
            </a:r>
            <a:endParaRPr sz="1050">
              <a:solidFill>
                <a:srgbClr val="2F48B6"/>
              </a:solidFill>
              <a:latin typeface="Poppins"/>
              <a:ea typeface="Poppins"/>
              <a:cs typeface="Poppins"/>
              <a:sym typeface="Poppins"/>
            </a:endParaRPr>
          </a:p>
        </p:txBody>
      </p:sp>
      <p:grpSp>
        <p:nvGrpSpPr>
          <p:cNvPr id="164" name="Google Shape;164;p15"/>
          <p:cNvGrpSpPr/>
          <p:nvPr/>
        </p:nvGrpSpPr>
        <p:grpSpPr>
          <a:xfrm>
            <a:off x="7003115" y="2037866"/>
            <a:ext cx="4180459" cy="3199007"/>
            <a:chOff x="7003115" y="2037866"/>
            <a:chExt cx="4180459" cy="3199007"/>
          </a:xfrm>
        </p:grpSpPr>
        <p:sp>
          <p:nvSpPr>
            <p:cNvPr id="165" name="Google Shape;165;p15"/>
            <p:cNvSpPr txBox="1"/>
            <p:nvPr/>
          </p:nvSpPr>
          <p:spPr>
            <a:xfrm>
              <a:off x="7137400" y="2037866"/>
              <a:ext cx="4046174" cy="18158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AU" sz="1600">
                  <a:solidFill>
                    <a:srgbClr val="27A0D6"/>
                  </a:solidFill>
                  <a:latin typeface="Poppins"/>
                  <a:ea typeface="Poppins"/>
                  <a:cs typeface="Poppins"/>
                  <a:sym typeface="Poppins"/>
                </a:rPr>
                <a:t>The average person is </a:t>
              </a:r>
              <a:br>
                <a:rPr b="1" lang="en-AU" sz="1600">
                  <a:solidFill>
                    <a:srgbClr val="27A0D6"/>
                  </a:solidFill>
                  <a:latin typeface="Poppins"/>
                  <a:ea typeface="Poppins"/>
                  <a:cs typeface="Poppins"/>
                  <a:sym typeface="Poppins"/>
                </a:rPr>
              </a:br>
              <a:r>
                <a:rPr b="1" lang="en-AU" sz="1600">
                  <a:solidFill>
                    <a:srgbClr val="27A0D6"/>
                  </a:solidFill>
                  <a:latin typeface="Poppins"/>
                  <a:ea typeface="Poppins"/>
                  <a:cs typeface="Poppins"/>
                  <a:sym typeface="Poppins"/>
                </a:rPr>
                <a:t>bombarded with an average of </a:t>
              </a:r>
              <a:br>
                <a:rPr b="1" lang="en-AU" sz="1600">
                  <a:solidFill>
                    <a:srgbClr val="27A0D6"/>
                  </a:solidFill>
                  <a:latin typeface="Poppins"/>
                  <a:ea typeface="Poppins"/>
                  <a:cs typeface="Poppins"/>
                  <a:sym typeface="Poppins"/>
                </a:rPr>
              </a:br>
              <a:r>
                <a:rPr b="1" lang="en-AU" sz="1600">
                  <a:solidFill>
                    <a:srgbClr val="27A0D6"/>
                  </a:solidFill>
                  <a:latin typeface="Poppins"/>
                  <a:ea typeface="Poppins"/>
                  <a:cs typeface="Poppins"/>
                  <a:sym typeface="Poppins"/>
                </a:rPr>
                <a:t>5,000 advertisements each day*.</a:t>
              </a:r>
              <a:endParaRPr/>
            </a:p>
            <a:p>
              <a:pPr indent="0" lvl="0" marL="0" marR="0" rtl="0" algn="l">
                <a:spcBef>
                  <a:spcPts val="0"/>
                </a:spcBef>
                <a:spcAft>
                  <a:spcPts val="0"/>
                </a:spcAft>
                <a:buNone/>
              </a:pPr>
              <a:r>
                <a:t/>
              </a:r>
              <a:endParaRPr sz="1600">
                <a:solidFill>
                  <a:srgbClr val="27A0D6"/>
                </a:solidFill>
                <a:latin typeface="Poppins"/>
                <a:ea typeface="Poppins"/>
                <a:cs typeface="Poppins"/>
                <a:sym typeface="Poppins"/>
              </a:endParaRPr>
            </a:p>
            <a:p>
              <a:pPr indent="0" lvl="0" marL="0" marR="0" rtl="0" algn="l">
                <a:spcBef>
                  <a:spcPts val="0"/>
                </a:spcBef>
                <a:spcAft>
                  <a:spcPts val="0"/>
                </a:spcAft>
                <a:buNone/>
              </a:pPr>
              <a:r>
                <a:rPr lang="en-AU" sz="1600">
                  <a:solidFill>
                    <a:srgbClr val="27A0D6"/>
                  </a:solidFill>
                  <a:latin typeface="Poppins"/>
                  <a:ea typeface="Poppins"/>
                  <a:cs typeface="Poppins"/>
                  <a:sym typeface="Poppins"/>
                </a:rPr>
                <a:t>With so much information delivered the brain starts screening and ignoring advertisements</a:t>
              </a:r>
              <a:endParaRPr/>
            </a:p>
          </p:txBody>
        </p:sp>
        <p:pic>
          <p:nvPicPr>
            <p:cNvPr id="166" name="Google Shape;166;p15"/>
            <p:cNvPicPr preferRelativeResize="0"/>
            <p:nvPr/>
          </p:nvPicPr>
          <p:blipFill rotWithShape="1">
            <a:blip r:embed="rId6">
              <a:alphaModFix/>
            </a:blip>
            <a:srcRect b="0" l="0" r="0" t="0"/>
            <a:stretch/>
          </p:blipFill>
          <p:spPr>
            <a:xfrm flipH="1" rot="-7957152">
              <a:off x="7128995" y="3867495"/>
              <a:ext cx="609600" cy="609600"/>
            </a:xfrm>
            <a:prstGeom prst="rect">
              <a:avLst/>
            </a:prstGeom>
            <a:noFill/>
            <a:ln>
              <a:noFill/>
            </a:ln>
          </p:spPr>
        </p:pic>
        <p:sp>
          <p:nvSpPr>
            <p:cNvPr id="167" name="Google Shape;167;p15"/>
            <p:cNvSpPr/>
            <p:nvPr/>
          </p:nvSpPr>
          <p:spPr>
            <a:xfrm>
              <a:off x="7740651" y="4144266"/>
              <a:ext cx="3409950" cy="10926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300">
                  <a:solidFill>
                    <a:schemeClr val="dk1"/>
                  </a:solidFill>
                  <a:latin typeface="Poppins"/>
                  <a:ea typeface="Poppins"/>
                  <a:cs typeface="Poppins"/>
                  <a:sym typeface="Poppins"/>
                </a:rPr>
                <a:t>Be fresh in the consumer’s mind and give your brand the best chance of being remembered by appearing right at the start of their day – </a:t>
              </a:r>
              <a:r>
                <a:rPr b="1" lang="en-AU" sz="1300">
                  <a:solidFill>
                    <a:schemeClr val="dk1"/>
                  </a:solidFill>
                  <a:latin typeface="Poppins"/>
                  <a:ea typeface="Poppins"/>
                  <a:cs typeface="Poppins"/>
                  <a:sym typeface="Poppins"/>
                </a:rPr>
                <a:t>before TV, before OOH and before Radio</a:t>
              </a:r>
              <a:r>
                <a:rPr lang="en-AU" sz="1300">
                  <a:solidFill>
                    <a:schemeClr val="dk1"/>
                  </a:solidFill>
                  <a:latin typeface="Poppins"/>
                  <a:ea typeface="Poppins"/>
                  <a:cs typeface="Poppins"/>
                  <a:sym typeface="Poppins"/>
                </a:rPr>
                <a:t>.</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16"/>
          <p:cNvPicPr preferRelativeResize="0"/>
          <p:nvPr/>
        </p:nvPicPr>
        <p:blipFill rotWithShape="1">
          <a:blip r:embed="rId3">
            <a:alphaModFix/>
          </a:blip>
          <a:srcRect b="0" l="17933" r="0" t="0"/>
          <a:stretch/>
        </p:blipFill>
        <p:spPr>
          <a:xfrm>
            <a:off x="0" y="310637"/>
            <a:ext cx="8059760" cy="6547363"/>
          </a:xfrm>
          <a:prstGeom prst="rect">
            <a:avLst/>
          </a:prstGeom>
          <a:noFill/>
          <a:ln>
            <a:noFill/>
          </a:ln>
        </p:spPr>
      </p:pic>
      <p:grpSp>
        <p:nvGrpSpPr>
          <p:cNvPr id="174" name="Google Shape;174;p16"/>
          <p:cNvGrpSpPr/>
          <p:nvPr/>
        </p:nvGrpSpPr>
        <p:grpSpPr>
          <a:xfrm>
            <a:off x="5193504" y="1039700"/>
            <a:ext cx="6287295" cy="3621200"/>
            <a:chOff x="5193504" y="1725500"/>
            <a:chExt cx="6287295" cy="3621200"/>
          </a:xfrm>
        </p:grpSpPr>
        <p:sp>
          <p:nvSpPr>
            <p:cNvPr id="175" name="Google Shape;175;p16"/>
            <p:cNvSpPr txBox="1"/>
            <p:nvPr/>
          </p:nvSpPr>
          <p:spPr>
            <a:xfrm>
              <a:off x="5193504" y="1725500"/>
              <a:ext cx="5882197"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2800">
                  <a:solidFill>
                    <a:srgbClr val="27A0D6"/>
                  </a:solidFill>
                  <a:latin typeface="Poppins"/>
                  <a:ea typeface="Poppins"/>
                  <a:cs typeface="Poppins"/>
                  <a:sym typeface="Poppins"/>
                </a:rPr>
                <a:t>Weatherzone is the </a:t>
              </a:r>
              <a:r>
                <a:rPr b="1" lang="en-AU" sz="2800">
                  <a:solidFill>
                    <a:srgbClr val="27A0D6"/>
                  </a:solidFill>
                  <a:latin typeface="Poppins"/>
                  <a:ea typeface="Poppins"/>
                  <a:cs typeface="Poppins"/>
                  <a:sym typeface="Poppins"/>
                </a:rPr>
                <a:t>ultimate brand safe environment.</a:t>
              </a:r>
              <a:endParaRPr/>
            </a:p>
          </p:txBody>
        </p:sp>
        <p:cxnSp>
          <p:nvCxnSpPr>
            <p:cNvPr id="176" name="Google Shape;176;p16"/>
            <p:cNvCxnSpPr/>
            <p:nvPr/>
          </p:nvCxnSpPr>
          <p:spPr>
            <a:xfrm>
              <a:off x="5511004" y="2781300"/>
              <a:ext cx="0" cy="2565400"/>
            </a:xfrm>
            <a:prstGeom prst="straightConnector1">
              <a:avLst/>
            </a:prstGeom>
            <a:noFill/>
            <a:ln cap="flat" cmpd="sng" w="38100">
              <a:solidFill>
                <a:srgbClr val="27A0D6"/>
              </a:solidFill>
              <a:prstDash val="solid"/>
              <a:miter lim="800000"/>
              <a:headEnd len="sm" w="sm" type="none"/>
              <a:tailEnd len="sm" w="sm" type="none"/>
            </a:ln>
          </p:spPr>
        </p:cxnSp>
        <p:sp>
          <p:nvSpPr>
            <p:cNvPr id="177" name="Google Shape;177;p16"/>
            <p:cNvSpPr/>
            <p:nvPr/>
          </p:nvSpPr>
          <p:spPr>
            <a:xfrm>
              <a:off x="5193504" y="2964904"/>
              <a:ext cx="635000" cy="635000"/>
            </a:xfrm>
            <a:prstGeom prst="ellipse">
              <a:avLst/>
            </a:prstGeom>
            <a:solidFill>
              <a:schemeClr val="lt1"/>
            </a:solidFill>
            <a:ln cap="flat" cmpd="sng" w="28575">
              <a:solidFill>
                <a:srgbClr val="27A0D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 name="Google Shape;178;p16"/>
            <p:cNvSpPr/>
            <p:nvPr/>
          </p:nvSpPr>
          <p:spPr>
            <a:xfrm>
              <a:off x="5193504" y="3711350"/>
              <a:ext cx="635000" cy="635000"/>
            </a:xfrm>
            <a:prstGeom prst="ellipse">
              <a:avLst/>
            </a:prstGeom>
            <a:solidFill>
              <a:schemeClr val="lt1"/>
            </a:solidFill>
            <a:ln cap="flat" cmpd="sng" w="28575">
              <a:solidFill>
                <a:srgbClr val="27A0D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 name="Google Shape;179;p16"/>
            <p:cNvSpPr/>
            <p:nvPr/>
          </p:nvSpPr>
          <p:spPr>
            <a:xfrm>
              <a:off x="5193504" y="4457796"/>
              <a:ext cx="635000" cy="635000"/>
            </a:xfrm>
            <a:prstGeom prst="ellipse">
              <a:avLst/>
            </a:prstGeom>
            <a:solidFill>
              <a:schemeClr val="lt1"/>
            </a:solidFill>
            <a:ln cap="flat" cmpd="sng" w="28575">
              <a:solidFill>
                <a:srgbClr val="27A0D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 name="Google Shape;180;p16"/>
            <p:cNvSpPr/>
            <p:nvPr/>
          </p:nvSpPr>
          <p:spPr>
            <a:xfrm>
              <a:off x="5863428" y="2947699"/>
              <a:ext cx="561737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AU" sz="1200">
                  <a:solidFill>
                    <a:srgbClr val="373C46"/>
                  </a:solidFill>
                  <a:latin typeface="Poppins"/>
                  <a:ea typeface="Poppins"/>
                  <a:cs typeface="Poppins"/>
                  <a:sym typeface="Poppins"/>
                </a:rPr>
                <a:t>Customers are 3x less willing to associate with brands that advertise alongside unsavoury content </a:t>
              </a:r>
              <a:r>
                <a:rPr lang="en-AU" sz="1200">
                  <a:solidFill>
                    <a:srgbClr val="373C46"/>
                  </a:solidFill>
                  <a:latin typeface="Poppins"/>
                  <a:ea typeface="Poppins"/>
                  <a:cs typeface="Poppins"/>
                  <a:sym typeface="Poppins"/>
                </a:rPr>
                <a:t>– the power of context makes audience assume placement is intentional</a:t>
              </a:r>
              <a:endParaRPr b="1" sz="1200">
                <a:solidFill>
                  <a:srgbClr val="373C46"/>
                </a:solidFill>
                <a:latin typeface="Poppins"/>
                <a:ea typeface="Poppins"/>
                <a:cs typeface="Poppins"/>
                <a:sym typeface="Poppins"/>
              </a:endParaRPr>
            </a:p>
          </p:txBody>
        </p:sp>
      </p:grpSp>
      <p:sp>
        <p:nvSpPr>
          <p:cNvPr id="181" name="Google Shape;181;p16"/>
          <p:cNvSpPr/>
          <p:nvPr/>
        </p:nvSpPr>
        <p:spPr>
          <a:xfrm>
            <a:off x="810327" y="6131865"/>
            <a:ext cx="9063016" cy="4154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AU" sz="1050">
                <a:solidFill>
                  <a:schemeClr val="lt1"/>
                </a:solidFill>
                <a:latin typeface="Poppins"/>
                <a:ea typeface="Poppins"/>
                <a:cs typeface="Poppins"/>
                <a:sym typeface="Poppins"/>
              </a:rPr>
              <a:t>Source: </a:t>
            </a:r>
            <a:r>
              <a:rPr i="1" lang="en-AU" sz="1050">
                <a:solidFill>
                  <a:schemeClr val="lt1"/>
                </a:solidFill>
                <a:latin typeface="Poppins"/>
                <a:ea typeface="Poppins"/>
                <a:cs typeface="Poppins"/>
                <a:sym typeface="Poppins"/>
              </a:rPr>
              <a:t>The Halo Effect: Ad environment and Receptivity May 2019</a:t>
            </a:r>
            <a:endParaRPr/>
          </a:p>
          <a:p>
            <a:pPr indent="0" lvl="0" marL="0" marR="0" rtl="0" algn="l">
              <a:spcBef>
                <a:spcPts val="0"/>
              </a:spcBef>
              <a:spcAft>
                <a:spcPts val="0"/>
              </a:spcAft>
              <a:buNone/>
            </a:pPr>
            <a:r>
              <a:t/>
            </a:r>
            <a:endParaRPr sz="1050">
              <a:solidFill>
                <a:srgbClr val="2F48B6"/>
              </a:solidFill>
              <a:latin typeface="Poppins"/>
              <a:ea typeface="Poppins"/>
              <a:cs typeface="Poppins"/>
              <a:sym typeface="Poppins"/>
            </a:endParaRPr>
          </a:p>
        </p:txBody>
      </p:sp>
      <p:pic>
        <p:nvPicPr>
          <p:cNvPr descr="Information Sources | Weatherzone for Business" id="182" name="Google Shape;182;p16"/>
          <p:cNvPicPr preferRelativeResize="0"/>
          <p:nvPr/>
        </p:nvPicPr>
        <p:blipFill rotWithShape="1">
          <a:blip r:embed="rId4">
            <a:alphaModFix/>
          </a:blip>
          <a:srcRect b="44657" l="0" r="0" t="0"/>
          <a:stretch/>
        </p:blipFill>
        <p:spPr>
          <a:xfrm>
            <a:off x="10016476" y="6115050"/>
            <a:ext cx="1641788" cy="312928"/>
          </a:xfrm>
          <a:prstGeom prst="rect">
            <a:avLst/>
          </a:prstGeom>
          <a:noFill/>
          <a:ln>
            <a:noFill/>
          </a:ln>
        </p:spPr>
      </p:pic>
      <p:sp>
        <p:nvSpPr>
          <p:cNvPr id="183" name="Google Shape;183;p16"/>
          <p:cNvSpPr/>
          <p:nvPr/>
        </p:nvSpPr>
        <p:spPr>
          <a:xfrm>
            <a:off x="5867401" y="3011101"/>
            <a:ext cx="561737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AU" sz="1200">
                <a:solidFill>
                  <a:srgbClr val="373C46"/>
                </a:solidFill>
                <a:latin typeface="Poppins"/>
                <a:ea typeface="Poppins"/>
                <a:cs typeface="Poppins"/>
                <a:sym typeface="Poppins"/>
              </a:rPr>
              <a:t>There is 5x more reader attention in PGC environments than on social feeds. </a:t>
            </a:r>
            <a:r>
              <a:rPr lang="en-AU" sz="1200">
                <a:solidFill>
                  <a:srgbClr val="373C46"/>
                </a:solidFill>
                <a:latin typeface="Poppins"/>
                <a:ea typeface="Poppins"/>
                <a:cs typeface="Poppins"/>
                <a:sym typeface="Poppins"/>
              </a:rPr>
              <a:t>Higher attention translates to engagement – with content and brands.</a:t>
            </a:r>
            <a:endParaRPr b="1" sz="1200">
              <a:solidFill>
                <a:srgbClr val="373C46"/>
              </a:solidFill>
              <a:latin typeface="Poppins"/>
              <a:ea typeface="Poppins"/>
              <a:cs typeface="Poppins"/>
              <a:sym typeface="Poppins"/>
            </a:endParaRPr>
          </a:p>
        </p:txBody>
      </p:sp>
      <p:pic>
        <p:nvPicPr>
          <p:cNvPr id="184" name="Google Shape;184;p16"/>
          <p:cNvPicPr preferRelativeResize="0"/>
          <p:nvPr/>
        </p:nvPicPr>
        <p:blipFill rotWithShape="1">
          <a:blip r:embed="rId5">
            <a:alphaModFix/>
          </a:blip>
          <a:srcRect b="0" l="0" r="0" t="0"/>
          <a:stretch/>
        </p:blipFill>
        <p:spPr>
          <a:xfrm>
            <a:off x="5292573" y="3113055"/>
            <a:ext cx="436862" cy="436862"/>
          </a:xfrm>
          <a:prstGeom prst="rect">
            <a:avLst/>
          </a:prstGeom>
          <a:noFill/>
          <a:ln>
            <a:noFill/>
          </a:ln>
        </p:spPr>
      </p:pic>
      <p:pic>
        <p:nvPicPr>
          <p:cNvPr id="185" name="Google Shape;185;p16"/>
          <p:cNvPicPr preferRelativeResize="0"/>
          <p:nvPr/>
        </p:nvPicPr>
        <p:blipFill rotWithShape="1">
          <a:blip r:embed="rId6">
            <a:alphaModFix/>
          </a:blip>
          <a:srcRect b="0" l="0" r="0" t="0"/>
          <a:stretch/>
        </p:blipFill>
        <p:spPr>
          <a:xfrm>
            <a:off x="5292573" y="2372977"/>
            <a:ext cx="435600" cy="435600"/>
          </a:xfrm>
          <a:prstGeom prst="rect">
            <a:avLst/>
          </a:prstGeom>
          <a:noFill/>
          <a:ln>
            <a:noFill/>
          </a:ln>
        </p:spPr>
      </p:pic>
      <p:sp>
        <p:nvSpPr>
          <p:cNvPr id="186" name="Google Shape;186;p16"/>
          <p:cNvSpPr/>
          <p:nvPr/>
        </p:nvSpPr>
        <p:spPr>
          <a:xfrm>
            <a:off x="5864225" y="3862678"/>
            <a:ext cx="561737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200">
                <a:solidFill>
                  <a:srgbClr val="373C46"/>
                </a:solidFill>
                <a:latin typeface="Poppins"/>
                <a:ea typeface="Poppins"/>
                <a:cs typeface="Poppins"/>
                <a:sym typeface="Poppins"/>
              </a:rPr>
              <a:t>All of our content is professionally produced, </a:t>
            </a:r>
            <a:r>
              <a:rPr b="1" lang="en-AU" sz="1200">
                <a:solidFill>
                  <a:srgbClr val="373C46"/>
                </a:solidFill>
                <a:latin typeface="Poppins"/>
                <a:ea typeface="Poppins"/>
                <a:cs typeface="Poppins"/>
                <a:sym typeface="Poppins"/>
              </a:rPr>
              <a:t>meaning that all of our pages are safe for every category.</a:t>
            </a:r>
            <a:endParaRPr/>
          </a:p>
        </p:txBody>
      </p:sp>
      <p:pic>
        <p:nvPicPr>
          <p:cNvPr id="187" name="Google Shape;187;p16"/>
          <p:cNvPicPr preferRelativeResize="0"/>
          <p:nvPr/>
        </p:nvPicPr>
        <p:blipFill rotWithShape="1">
          <a:blip r:embed="rId7">
            <a:alphaModFix/>
          </a:blip>
          <a:srcRect b="0" l="0" r="0" t="0"/>
          <a:stretch/>
        </p:blipFill>
        <p:spPr>
          <a:xfrm>
            <a:off x="5292573" y="3875493"/>
            <a:ext cx="435600" cy="43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7"/>
          <p:cNvSpPr/>
          <p:nvPr/>
        </p:nvSpPr>
        <p:spPr>
          <a:xfrm>
            <a:off x="878173" y="519289"/>
            <a:ext cx="10590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AU" sz="1800">
                <a:solidFill>
                  <a:srgbClr val="27A0D6"/>
                </a:solidFill>
                <a:latin typeface="Poppins"/>
                <a:ea typeface="Poppins"/>
                <a:cs typeface="Poppins"/>
                <a:sym typeface="Poppins"/>
              </a:rPr>
              <a:t>We have digital storytelling formats available for every advertiser’s message.</a:t>
            </a:r>
            <a:endParaRPr/>
          </a:p>
        </p:txBody>
      </p:sp>
      <p:pic>
        <p:nvPicPr>
          <p:cNvPr descr="Information Sources | Weatherzone for Business" id="193" name="Google Shape;193;p17"/>
          <p:cNvPicPr preferRelativeResize="0"/>
          <p:nvPr/>
        </p:nvPicPr>
        <p:blipFill rotWithShape="1">
          <a:blip r:embed="rId3">
            <a:alphaModFix/>
          </a:blip>
          <a:srcRect b="44656" l="0" r="0" t="0"/>
          <a:stretch/>
        </p:blipFill>
        <p:spPr>
          <a:xfrm>
            <a:off x="10016476" y="6115050"/>
            <a:ext cx="1641786" cy="312927"/>
          </a:xfrm>
          <a:prstGeom prst="rect">
            <a:avLst/>
          </a:prstGeom>
          <a:noFill/>
          <a:ln>
            <a:noFill/>
          </a:ln>
        </p:spPr>
      </p:pic>
      <p:grpSp>
        <p:nvGrpSpPr>
          <p:cNvPr id="194" name="Google Shape;194;p17"/>
          <p:cNvGrpSpPr/>
          <p:nvPr/>
        </p:nvGrpSpPr>
        <p:grpSpPr>
          <a:xfrm>
            <a:off x="6424250" y="1433430"/>
            <a:ext cx="2372400" cy="4541919"/>
            <a:chOff x="8870325" y="1412380"/>
            <a:chExt cx="2372400" cy="4541919"/>
          </a:xfrm>
        </p:grpSpPr>
        <p:pic>
          <p:nvPicPr>
            <p:cNvPr id="195" name="Google Shape;195;p17"/>
            <p:cNvPicPr preferRelativeResize="0"/>
            <p:nvPr/>
          </p:nvPicPr>
          <p:blipFill rotWithShape="1">
            <a:blip r:embed="rId4">
              <a:alphaModFix/>
            </a:blip>
            <a:srcRect b="0" l="0" r="0" t="0"/>
            <a:stretch/>
          </p:blipFill>
          <p:spPr>
            <a:xfrm>
              <a:off x="9652950" y="1412380"/>
              <a:ext cx="724076" cy="1482469"/>
            </a:xfrm>
            <a:prstGeom prst="rect">
              <a:avLst/>
            </a:prstGeom>
            <a:noFill/>
            <a:ln>
              <a:noFill/>
            </a:ln>
          </p:spPr>
        </p:pic>
        <p:sp>
          <p:nvSpPr>
            <p:cNvPr id="196" name="Google Shape;196;p17"/>
            <p:cNvSpPr txBox="1"/>
            <p:nvPr/>
          </p:nvSpPr>
          <p:spPr>
            <a:xfrm>
              <a:off x="8870325" y="2932300"/>
              <a:ext cx="22077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AU" sz="1200">
                  <a:solidFill>
                    <a:schemeClr val="dk1"/>
                  </a:solidFill>
                  <a:latin typeface="Poppins"/>
                  <a:ea typeface="Poppins"/>
                  <a:cs typeface="Poppins"/>
                  <a:sym typeface="Poppins"/>
                </a:rPr>
                <a:t>Mobile display</a:t>
              </a:r>
              <a:endParaRPr/>
            </a:p>
            <a:p>
              <a:pPr indent="0" lvl="0" marL="0" marR="0" rtl="0" algn="ctr">
                <a:spcBef>
                  <a:spcPts val="0"/>
                </a:spcBef>
                <a:spcAft>
                  <a:spcPts val="0"/>
                </a:spcAft>
                <a:buNone/>
              </a:pPr>
              <a:r>
                <a:rPr lang="en-AU" sz="1200">
                  <a:solidFill>
                    <a:schemeClr val="dk1"/>
                  </a:solidFill>
                  <a:latin typeface="Poppins"/>
                  <a:ea typeface="Poppins"/>
                  <a:cs typeface="Poppins"/>
                  <a:sym typeface="Poppins"/>
                </a:rPr>
                <a:t>Sticky 300x50 &amp; 300x250</a:t>
              </a:r>
              <a:endParaRPr/>
            </a:p>
          </p:txBody>
        </p:sp>
        <p:sp>
          <p:nvSpPr>
            <p:cNvPr id="197" name="Google Shape;197;p17"/>
            <p:cNvSpPr/>
            <p:nvPr/>
          </p:nvSpPr>
          <p:spPr>
            <a:xfrm>
              <a:off x="8870325" y="3502099"/>
              <a:ext cx="2372400" cy="2452200"/>
            </a:xfrm>
            <a:prstGeom prst="rect">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98" name="Google Shape;198;p17"/>
            <p:cNvPicPr preferRelativeResize="0"/>
            <p:nvPr/>
          </p:nvPicPr>
          <p:blipFill rotWithShape="1">
            <a:blip r:embed="rId5">
              <a:alphaModFix/>
            </a:blip>
            <a:srcRect b="0" l="0" r="0" t="0"/>
            <a:stretch/>
          </p:blipFill>
          <p:spPr>
            <a:xfrm>
              <a:off x="8984626" y="3609870"/>
              <a:ext cx="295691" cy="295691"/>
            </a:xfrm>
            <a:prstGeom prst="rect">
              <a:avLst/>
            </a:prstGeom>
            <a:noFill/>
            <a:ln>
              <a:noFill/>
            </a:ln>
          </p:spPr>
        </p:pic>
        <p:pic>
          <p:nvPicPr>
            <p:cNvPr id="199" name="Google Shape;199;p17"/>
            <p:cNvPicPr preferRelativeResize="0"/>
            <p:nvPr/>
          </p:nvPicPr>
          <p:blipFill rotWithShape="1">
            <a:blip r:embed="rId5">
              <a:alphaModFix/>
            </a:blip>
            <a:srcRect b="0" l="0" r="0" t="0"/>
            <a:stretch/>
          </p:blipFill>
          <p:spPr>
            <a:xfrm>
              <a:off x="8984626" y="4369591"/>
              <a:ext cx="295691" cy="295691"/>
            </a:xfrm>
            <a:prstGeom prst="rect">
              <a:avLst/>
            </a:prstGeom>
            <a:noFill/>
            <a:ln>
              <a:noFill/>
            </a:ln>
          </p:spPr>
        </p:pic>
        <p:pic>
          <p:nvPicPr>
            <p:cNvPr id="200" name="Google Shape;200;p17"/>
            <p:cNvPicPr preferRelativeResize="0"/>
            <p:nvPr/>
          </p:nvPicPr>
          <p:blipFill rotWithShape="1">
            <a:blip r:embed="rId5">
              <a:alphaModFix/>
            </a:blip>
            <a:srcRect b="0" l="0" r="0" t="0"/>
            <a:stretch/>
          </p:blipFill>
          <p:spPr>
            <a:xfrm>
              <a:off x="8984626" y="4765645"/>
              <a:ext cx="295691" cy="295691"/>
            </a:xfrm>
            <a:prstGeom prst="rect">
              <a:avLst/>
            </a:prstGeom>
            <a:noFill/>
            <a:ln>
              <a:noFill/>
            </a:ln>
          </p:spPr>
        </p:pic>
        <p:sp>
          <p:nvSpPr>
            <p:cNvPr id="201" name="Google Shape;201;p17"/>
            <p:cNvSpPr txBox="1"/>
            <p:nvPr/>
          </p:nvSpPr>
          <p:spPr>
            <a:xfrm>
              <a:off x="9371157" y="3590707"/>
              <a:ext cx="1776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200">
                  <a:solidFill>
                    <a:schemeClr val="dk1"/>
                  </a:solidFill>
                  <a:latin typeface="Poppins"/>
                  <a:ea typeface="Poppins"/>
                  <a:cs typeface="Poppins"/>
                  <a:sym typeface="Poppins"/>
                </a:rPr>
                <a:t>Brand safe</a:t>
              </a:r>
              <a:endParaRPr sz="1200">
                <a:solidFill>
                  <a:schemeClr val="dk1"/>
                </a:solidFill>
                <a:latin typeface="Calibri"/>
                <a:ea typeface="Calibri"/>
                <a:cs typeface="Calibri"/>
                <a:sym typeface="Calibri"/>
              </a:endParaRPr>
            </a:p>
          </p:txBody>
        </p:sp>
        <p:sp>
          <p:nvSpPr>
            <p:cNvPr id="202" name="Google Shape;202;p17"/>
            <p:cNvSpPr txBox="1"/>
            <p:nvPr/>
          </p:nvSpPr>
          <p:spPr>
            <a:xfrm>
              <a:off x="9371157" y="4350428"/>
              <a:ext cx="1776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200">
                  <a:solidFill>
                    <a:schemeClr val="dk1"/>
                  </a:solidFill>
                  <a:latin typeface="Poppins"/>
                  <a:ea typeface="Poppins"/>
                  <a:cs typeface="Poppins"/>
                  <a:sym typeface="Poppins"/>
                </a:rPr>
                <a:t>Enrich with data</a:t>
              </a:r>
              <a:endParaRPr sz="1200">
                <a:solidFill>
                  <a:schemeClr val="dk1"/>
                </a:solidFill>
                <a:latin typeface="Calibri"/>
                <a:ea typeface="Calibri"/>
                <a:cs typeface="Calibri"/>
                <a:sym typeface="Calibri"/>
              </a:endParaRPr>
            </a:p>
          </p:txBody>
        </p:sp>
        <p:sp>
          <p:nvSpPr>
            <p:cNvPr id="203" name="Google Shape;203;p17"/>
            <p:cNvSpPr txBox="1"/>
            <p:nvPr/>
          </p:nvSpPr>
          <p:spPr>
            <a:xfrm>
              <a:off x="9371157" y="4733782"/>
              <a:ext cx="1776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200">
                  <a:solidFill>
                    <a:schemeClr val="dk1"/>
                  </a:solidFill>
                  <a:latin typeface="Poppins"/>
                  <a:ea typeface="Poppins"/>
                  <a:cs typeface="Poppins"/>
                  <a:sym typeface="Poppins"/>
                </a:rPr>
                <a:t>Programmatic</a:t>
              </a:r>
              <a:endParaRPr sz="1200">
                <a:solidFill>
                  <a:schemeClr val="dk1"/>
                </a:solidFill>
                <a:latin typeface="Calibri"/>
                <a:ea typeface="Calibri"/>
                <a:cs typeface="Calibri"/>
                <a:sym typeface="Calibri"/>
              </a:endParaRPr>
            </a:p>
          </p:txBody>
        </p:sp>
        <p:pic>
          <p:nvPicPr>
            <p:cNvPr id="204" name="Google Shape;204;p17"/>
            <p:cNvPicPr preferRelativeResize="0"/>
            <p:nvPr/>
          </p:nvPicPr>
          <p:blipFill rotWithShape="1">
            <a:blip r:embed="rId5">
              <a:alphaModFix/>
            </a:blip>
            <a:srcRect b="0" l="0" r="0" t="0"/>
            <a:stretch/>
          </p:blipFill>
          <p:spPr>
            <a:xfrm>
              <a:off x="9001906" y="5125839"/>
              <a:ext cx="295691" cy="295691"/>
            </a:xfrm>
            <a:prstGeom prst="rect">
              <a:avLst/>
            </a:prstGeom>
            <a:noFill/>
            <a:ln>
              <a:noFill/>
            </a:ln>
          </p:spPr>
        </p:pic>
        <p:sp>
          <p:nvSpPr>
            <p:cNvPr id="205" name="Google Shape;205;p17"/>
            <p:cNvSpPr txBox="1"/>
            <p:nvPr/>
          </p:nvSpPr>
          <p:spPr>
            <a:xfrm>
              <a:off x="9371150" y="5134250"/>
              <a:ext cx="17067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200">
                  <a:solidFill>
                    <a:schemeClr val="dk1"/>
                  </a:solidFill>
                  <a:latin typeface="Poppins"/>
                  <a:ea typeface="Poppins"/>
                  <a:cs typeface="Poppins"/>
                  <a:sym typeface="Poppins"/>
                </a:rPr>
                <a:t>Direct</a:t>
              </a:r>
              <a:endParaRPr sz="1200">
                <a:solidFill>
                  <a:schemeClr val="dk1"/>
                </a:solidFill>
                <a:latin typeface="Poppins"/>
                <a:ea typeface="Poppins"/>
                <a:cs typeface="Poppins"/>
                <a:sym typeface="Poppins"/>
              </a:endParaRPr>
            </a:p>
            <a:p>
              <a:pPr indent="0" lvl="0" marL="0" marR="0" rtl="0" algn="l">
                <a:spcBef>
                  <a:spcPts val="0"/>
                </a:spcBef>
                <a:spcAft>
                  <a:spcPts val="0"/>
                </a:spcAft>
                <a:buNone/>
              </a:pPr>
              <a:r>
                <a:t/>
              </a:r>
              <a:endParaRPr sz="1200">
                <a:solidFill>
                  <a:schemeClr val="dk1"/>
                </a:solidFill>
                <a:latin typeface="Poppins"/>
                <a:ea typeface="Poppins"/>
                <a:cs typeface="Poppins"/>
                <a:sym typeface="Poppins"/>
              </a:endParaRPr>
            </a:p>
          </p:txBody>
        </p:sp>
        <p:pic>
          <p:nvPicPr>
            <p:cNvPr id="206" name="Google Shape;206;p17"/>
            <p:cNvPicPr preferRelativeResize="0"/>
            <p:nvPr/>
          </p:nvPicPr>
          <p:blipFill rotWithShape="1">
            <a:blip r:embed="rId5">
              <a:alphaModFix/>
            </a:blip>
            <a:srcRect b="0" l="0" r="0" t="0"/>
            <a:stretch/>
          </p:blipFill>
          <p:spPr>
            <a:xfrm>
              <a:off x="9001906" y="5499839"/>
              <a:ext cx="295691" cy="295691"/>
            </a:xfrm>
            <a:prstGeom prst="rect">
              <a:avLst/>
            </a:prstGeom>
            <a:noFill/>
            <a:ln>
              <a:noFill/>
            </a:ln>
          </p:spPr>
        </p:pic>
        <p:sp>
          <p:nvSpPr>
            <p:cNvPr id="207" name="Google Shape;207;p17"/>
            <p:cNvSpPr txBox="1"/>
            <p:nvPr/>
          </p:nvSpPr>
          <p:spPr>
            <a:xfrm>
              <a:off x="9371150" y="5508250"/>
              <a:ext cx="1706700" cy="276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AU" sz="1200">
                  <a:solidFill>
                    <a:schemeClr val="dk1"/>
                  </a:solidFill>
                  <a:latin typeface="Poppins"/>
                  <a:ea typeface="Poppins"/>
                  <a:cs typeface="Poppins"/>
                  <a:sym typeface="Poppins"/>
                </a:rPr>
                <a:t>$18 | $25</a:t>
              </a:r>
              <a:endParaRPr sz="1200">
                <a:solidFill>
                  <a:schemeClr val="dk1"/>
                </a:solidFill>
                <a:latin typeface="Poppins"/>
                <a:ea typeface="Poppins"/>
                <a:cs typeface="Poppins"/>
                <a:sym typeface="Poppins"/>
              </a:endParaRPr>
            </a:p>
            <a:p>
              <a:pPr indent="0" lvl="0" marL="0" rtl="0" algn="l">
                <a:spcBef>
                  <a:spcPts val="0"/>
                </a:spcBef>
                <a:spcAft>
                  <a:spcPts val="0"/>
                </a:spcAft>
                <a:buNone/>
              </a:pPr>
              <a:r>
                <a:rPr lang="en-AU" sz="1200">
                  <a:solidFill>
                    <a:schemeClr val="dk1"/>
                  </a:solidFill>
                  <a:latin typeface="Poppins"/>
                  <a:ea typeface="Poppins"/>
                  <a:cs typeface="Poppins"/>
                  <a:sym typeface="Poppins"/>
                </a:rPr>
                <a:t>Market CPMs</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marR="0" rtl="0" algn="l">
                <a:spcBef>
                  <a:spcPts val="0"/>
                </a:spcBef>
                <a:spcAft>
                  <a:spcPts val="0"/>
                </a:spcAft>
                <a:buNone/>
              </a:pPr>
              <a:r>
                <a:t/>
              </a:r>
              <a:endParaRPr sz="1200">
                <a:solidFill>
                  <a:schemeClr val="dk1"/>
                </a:solidFill>
                <a:latin typeface="Poppins"/>
                <a:ea typeface="Poppins"/>
                <a:cs typeface="Poppins"/>
                <a:sym typeface="Poppins"/>
              </a:endParaRPr>
            </a:p>
            <a:p>
              <a:pPr indent="0" lvl="0" marL="0" marR="0" rtl="0" algn="l">
                <a:spcBef>
                  <a:spcPts val="0"/>
                </a:spcBef>
                <a:spcAft>
                  <a:spcPts val="0"/>
                </a:spcAft>
                <a:buNone/>
              </a:pPr>
              <a:r>
                <a:t/>
              </a:r>
              <a:endParaRPr sz="1200">
                <a:solidFill>
                  <a:schemeClr val="dk1"/>
                </a:solidFill>
                <a:latin typeface="Poppins"/>
                <a:ea typeface="Poppins"/>
                <a:cs typeface="Poppins"/>
                <a:sym typeface="Poppins"/>
              </a:endParaRPr>
            </a:p>
          </p:txBody>
        </p:sp>
        <p:pic>
          <p:nvPicPr>
            <p:cNvPr id="208" name="Google Shape;208;p17"/>
            <p:cNvPicPr preferRelativeResize="0"/>
            <p:nvPr/>
          </p:nvPicPr>
          <p:blipFill rotWithShape="1">
            <a:blip r:embed="rId5">
              <a:alphaModFix/>
            </a:blip>
            <a:srcRect b="0" l="0" r="0" t="0"/>
            <a:stretch/>
          </p:blipFill>
          <p:spPr>
            <a:xfrm>
              <a:off x="8984626" y="3989172"/>
              <a:ext cx="295691" cy="295691"/>
            </a:xfrm>
            <a:prstGeom prst="rect">
              <a:avLst/>
            </a:prstGeom>
            <a:noFill/>
            <a:ln>
              <a:noFill/>
            </a:ln>
          </p:spPr>
        </p:pic>
        <p:sp>
          <p:nvSpPr>
            <p:cNvPr id="209" name="Google Shape;209;p17"/>
            <p:cNvSpPr txBox="1"/>
            <p:nvPr/>
          </p:nvSpPr>
          <p:spPr>
            <a:xfrm>
              <a:off x="9371157" y="3970009"/>
              <a:ext cx="1776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200">
                  <a:solidFill>
                    <a:schemeClr val="dk1"/>
                  </a:solidFill>
                  <a:latin typeface="Poppins"/>
                  <a:ea typeface="Poppins"/>
                  <a:cs typeface="Poppins"/>
                  <a:sym typeface="Poppins"/>
                </a:rPr>
                <a:t>High viewability</a:t>
              </a:r>
              <a:endParaRPr sz="1200">
                <a:solidFill>
                  <a:schemeClr val="dk1"/>
                </a:solidFill>
                <a:latin typeface="Calibri"/>
                <a:ea typeface="Calibri"/>
                <a:cs typeface="Calibri"/>
                <a:sym typeface="Calibri"/>
              </a:endParaRPr>
            </a:p>
          </p:txBody>
        </p:sp>
      </p:grpSp>
      <p:grpSp>
        <p:nvGrpSpPr>
          <p:cNvPr id="210" name="Google Shape;210;p17"/>
          <p:cNvGrpSpPr/>
          <p:nvPr/>
        </p:nvGrpSpPr>
        <p:grpSpPr>
          <a:xfrm>
            <a:off x="3321912" y="1543721"/>
            <a:ext cx="2768700" cy="4431628"/>
            <a:chOff x="1155037" y="1524771"/>
            <a:chExt cx="2768700" cy="4431628"/>
          </a:xfrm>
        </p:grpSpPr>
        <p:sp>
          <p:nvSpPr>
            <p:cNvPr id="211" name="Google Shape;211;p17"/>
            <p:cNvSpPr txBox="1"/>
            <p:nvPr/>
          </p:nvSpPr>
          <p:spPr>
            <a:xfrm>
              <a:off x="1155037" y="2945005"/>
              <a:ext cx="27687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AU" sz="1200">
                  <a:solidFill>
                    <a:schemeClr val="dk1"/>
                  </a:solidFill>
                  <a:latin typeface="Poppins"/>
                  <a:ea typeface="Poppins"/>
                  <a:cs typeface="Poppins"/>
                  <a:sym typeface="Poppins"/>
                </a:rPr>
                <a:t>Standard display</a:t>
              </a:r>
              <a:br>
                <a:rPr b="1" lang="en-AU" sz="1200">
                  <a:solidFill>
                    <a:schemeClr val="dk1"/>
                  </a:solidFill>
                  <a:latin typeface="Poppins"/>
                  <a:ea typeface="Poppins"/>
                  <a:cs typeface="Poppins"/>
                  <a:sym typeface="Poppins"/>
                </a:rPr>
              </a:br>
              <a:r>
                <a:rPr lang="en-AU" sz="1200">
                  <a:solidFill>
                    <a:schemeClr val="dk1"/>
                  </a:solidFill>
                  <a:latin typeface="Poppins"/>
                  <a:ea typeface="Poppins"/>
                  <a:cs typeface="Poppins"/>
                  <a:sym typeface="Poppins"/>
                </a:rPr>
                <a:t>728x90 | 300x250 | 970x250</a:t>
              </a:r>
              <a:endParaRPr/>
            </a:p>
          </p:txBody>
        </p:sp>
        <p:sp>
          <p:nvSpPr>
            <p:cNvPr id="212" name="Google Shape;212;p17"/>
            <p:cNvSpPr/>
            <p:nvPr/>
          </p:nvSpPr>
          <p:spPr>
            <a:xfrm>
              <a:off x="1340225" y="3502099"/>
              <a:ext cx="2372400" cy="2454300"/>
            </a:xfrm>
            <a:prstGeom prst="rect">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13" name="Google Shape;213;p17"/>
            <p:cNvPicPr preferRelativeResize="0"/>
            <p:nvPr/>
          </p:nvPicPr>
          <p:blipFill rotWithShape="1">
            <a:blip r:embed="rId5">
              <a:alphaModFix/>
            </a:blip>
            <a:srcRect b="0" l="0" r="0" t="0"/>
            <a:stretch/>
          </p:blipFill>
          <p:spPr>
            <a:xfrm>
              <a:off x="1454531" y="3609870"/>
              <a:ext cx="295691" cy="295691"/>
            </a:xfrm>
            <a:prstGeom prst="rect">
              <a:avLst/>
            </a:prstGeom>
            <a:noFill/>
            <a:ln>
              <a:noFill/>
            </a:ln>
          </p:spPr>
        </p:pic>
        <p:sp>
          <p:nvSpPr>
            <p:cNvPr id="214" name="Google Shape;214;p17"/>
            <p:cNvSpPr txBox="1"/>
            <p:nvPr/>
          </p:nvSpPr>
          <p:spPr>
            <a:xfrm>
              <a:off x="1754507" y="3618282"/>
              <a:ext cx="1776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200">
                  <a:solidFill>
                    <a:schemeClr val="dk1"/>
                  </a:solidFill>
                  <a:latin typeface="Poppins"/>
                  <a:ea typeface="Poppins"/>
                  <a:cs typeface="Poppins"/>
                  <a:sym typeface="Poppins"/>
                </a:rPr>
                <a:t>Brand safe</a:t>
              </a:r>
              <a:endParaRPr sz="1200">
                <a:solidFill>
                  <a:schemeClr val="dk1"/>
                </a:solidFill>
                <a:latin typeface="Calibri"/>
                <a:ea typeface="Calibri"/>
                <a:cs typeface="Calibri"/>
                <a:sym typeface="Calibri"/>
              </a:endParaRPr>
            </a:p>
          </p:txBody>
        </p:sp>
        <p:pic>
          <p:nvPicPr>
            <p:cNvPr id="215" name="Google Shape;215;p17"/>
            <p:cNvPicPr preferRelativeResize="0"/>
            <p:nvPr/>
          </p:nvPicPr>
          <p:blipFill rotWithShape="1">
            <a:blip r:embed="rId5">
              <a:alphaModFix/>
            </a:blip>
            <a:srcRect b="0" l="0" r="0" t="0"/>
            <a:stretch/>
          </p:blipFill>
          <p:spPr>
            <a:xfrm>
              <a:off x="1454531" y="3988591"/>
              <a:ext cx="295691" cy="295691"/>
            </a:xfrm>
            <a:prstGeom prst="rect">
              <a:avLst/>
            </a:prstGeom>
            <a:noFill/>
            <a:ln>
              <a:noFill/>
            </a:ln>
          </p:spPr>
        </p:pic>
        <p:sp>
          <p:nvSpPr>
            <p:cNvPr id="216" name="Google Shape;216;p17"/>
            <p:cNvSpPr txBox="1"/>
            <p:nvPr/>
          </p:nvSpPr>
          <p:spPr>
            <a:xfrm>
              <a:off x="1754507" y="3997003"/>
              <a:ext cx="1776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200">
                  <a:solidFill>
                    <a:schemeClr val="dk1"/>
                  </a:solidFill>
                  <a:latin typeface="Poppins"/>
                  <a:ea typeface="Poppins"/>
                  <a:cs typeface="Poppins"/>
                  <a:sym typeface="Poppins"/>
                </a:rPr>
                <a:t>Enrich with data</a:t>
              </a:r>
              <a:endParaRPr sz="1200">
                <a:solidFill>
                  <a:schemeClr val="dk1"/>
                </a:solidFill>
                <a:latin typeface="Calibri"/>
                <a:ea typeface="Calibri"/>
                <a:cs typeface="Calibri"/>
                <a:sym typeface="Calibri"/>
              </a:endParaRPr>
            </a:p>
          </p:txBody>
        </p:sp>
        <p:pic>
          <p:nvPicPr>
            <p:cNvPr id="217" name="Google Shape;217;p17"/>
            <p:cNvPicPr preferRelativeResize="0"/>
            <p:nvPr/>
          </p:nvPicPr>
          <p:blipFill rotWithShape="1">
            <a:blip r:embed="rId5">
              <a:alphaModFix/>
            </a:blip>
            <a:srcRect b="0" l="0" r="0" t="0"/>
            <a:stretch/>
          </p:blipFill>
          <p:spPr>
            <a:xfrm>
              <a:off x="1454531" y="4384645"/>
              <a:ext cx="295691" cy="295691"/>
            </a:xfrm>
            <a:prstGeom prst="rect">
              <a:avLst/>
            </a:prstGeom>
            <a:noFill/>
            <a:ln>
              <a:noFill/>
            </a:ln>
          </p:spPr>
        </p:pic>
        <p:sp>
          <p:nvSpPr>
            <p:cNvPr id="218" name="Google Shape;218;p17"/>
            <p:cNvSpPr txBox="1"/>
            <p:nvPr/>
          </p:nvSpPr>
          <p:spPr>
            <a:xfrm>
              <a:off x="1754507" y="4380357"/>
              <a:ext cx="1776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200">
                  <a:solidFill>
                    <a:schemeClr val="dk1"/>
                  </a:solidFill>
                  <a:latin typeface="Poppins"/>
                  <a:ea typeface="Poppins"/>
                  <a:cs typeface="Poppins"/>
                  <a:sym typeface="Poppins"/>
                </a:rPr>
                <a:t>Programmatic</a:t>
              </a:r>
              <a:endParaRPr sz="1200">
                <a:solidFill>
                  <a:schemeClr val="dk1"/>
                </a:solidFill>
                <a:latin typeface="Calibri"/>
                <a:ea typeface="Calibri"/>
                <a:cs typeface="Calibri"/>
                <a:sym typeface="Calibri"/>
              </a:endParaRPr>
            </a:p>
          </p:txBody>
        </p:sp>
        <p:pic>
          <p:nvPicPr>
            <p:cNvPr id="219" name="Google Shape;219;p17"/>
            <p:cNvPicPr preferRelativeResize="0"/>
            <p:nvPr/>
          </p:nvPicPr>
          <p:blipFill rotWithShape="1">
            <a:blip r:embed="rId5">
              <a:alphaModFix/>
            </a:blip>
            <a:srcRect b="0" l="0" r="0" t="0"/>
            <a:stretch/>
          </p:blipFill>
          <p:spPr>
            <a:xfrm>
              <a:off x="1454531" y="4765064"/>
              <a:ext cx="295691" cy="295691"/>
            </a:xfrm>
            <a:prstGeom prst="rect">
              <a:avLst/>
            </a:prstGeom>
            <a:noFill/>
            <a:ln>
              <a:noFill/>
            </a:ln>
          </p:spPr>
        </p:pic>
        <p:sp>
          <p:nvSpPr>
            <p:cNvPr id="220" name="Google Shape;220;p17"/>
            <p:cNvSpPr txBox="1"/>
            <p:nvPr/>
          </p:nvSpPr>
          <p:spPr>
            <a:xfrm>
              <a:off x="1754507" y="4773476"/>
              <a:ext cx="1776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200">
                  <a:solidFill>
                    <a:schemeClr val="dk1"/>
                  </a:solidFill>
                  <a:latin typeface="Poppins"/>
                  <a:ea typeface="Poppins"/>
                  <a:cs typeface="Poppins"/>
                  <a:sym typeface="Poppins"/>
                </a:rPr>
                <a:t>Direct</a:t>
              </a:r>
              <a:endParaRPr sz="1200">
                <a:solidFill>
                  <a:schemeClr val="dk1"/>
                </a:solidFill>
                <a:latin typeface="Poppins"/>
                <a:ea typeface="Poppins"/>
                <a:cs typeface="Poppins"/>
                <a:sym typeface="Poppins"/>
              </a:endParaRPr>
            </a:p>
            <a:p>
              <a:pPr indent="0" lvl="0" marL="0" marR="0" rtl="0" algn="l">
                <a:spcBef>
                  <a:spcPts val="0"/>
                </a:spcBef>
                <a:spcAft>
                  <a:spcPts val="0"/>
                </a:spcAft>
                <a:buNone/>
              </a:pPr>
              <a:r>
                <a:t/>
              </a:r>
              <a:endParaRPr sz="1200">
                <a:solidFill>
                  <a:schemeClr val="dk1"/>
                </a:solidFill>
                <a:latin typeface="Poppins"/>
                <a:ea typeface="Poppins"/>
                <a:cs typeface="Poppins"/>
                <a:sym typeface="Poppins"/>
              </a:endParaRPr>
            </a:p>
          </p:txBody>
        </p:sp>
        <p:sp>
          <p:nvSpPr>
            <p:cNvPr id="221" name="Google Shape;221;p17"/>
            <p:cNvSpPr txBox="1"/>
            <p:nvPr/>
          </p:nvSpPr>
          <p:spPr>
            <a:xfrm>
              <a:off x="1750282" y="5127251"/>
              <a:ext cx="1776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200">
                  <a:solidFill>
                    <a:schemeClr val="dk1"/>
                  </a:solidFill>
                  <a:latin typeface="Poppins"/>
                  <a:ea typeface="Poppins"/>
                  <a:cs typeface="Poppins"/>
                  <a:sym typeface="Poppins"/>
                </a:rPr>
                <a:t>$18 | $25 | $50 </a:t>
              </a:r>
              <a:endParaRPr sz="1200">
                <a:solidFill>
                  <a:schemeClr val="dk1"/>
                </a:solidFill>
                <a:latin typeface="Poppins"/>
                <a:ea typeface="Poppins"/>
                <a:cs typeface="Poppins"/>
                <a:sym typeface="Poppins"/>
              </a:endParaRPr>
            </a:p>
            <a:p>
              <a:pPr indent="0" lvl="0" marL="0" marR="0" rtl="0" algn="l">
                <a:spcBef>
                  <a:spcPts val="0"/>
                </a:spcBef>
                <a:spcAft>
                  <a:spcPts val="0"/>
                </a:spcAft>
                <a:buNone/>
              </a:pPr>
              <a:r>
                <a:rPr lang="en-AU" sz="1200">
                  <a:solidFill>
                    <a:schemeClr val="dk1"/>
                  </a:solidFill>
                  <a:latin typeface="Poppins"/>
                  <a:ea typeface="Poppins"/>
                  <a:cs typeface="Poppins"/>
                  <a:sym typeface="Poppins"/>
                </a:rPr>
                <a:t>Market CPMs</a:t>
              </a:r>
              <a:endParaRPr sz="1200">
                <a:solidFill>
                  <a:schemeClr val="dk1"/>
                </a:solidFill>
                <a:latin typeface="Poppins"/>
                <a:ea typeface="Poppins"/>
                <a:cs typeface="Poppins"/>
                <a:sym typeface="Poppins"/>
              </a:endParaRPr>
            </a:p>
            <a:p>
              <a:pPr indent="0" lvl="0" marL="0" marR="0" rtl="0" algn="l">
                <a:spcBef>
                  <a:spcPts val="0"/>
                </a:spcBef>
                <a:spcAft>
                  <a:spcPts val="0"/>
                </a:spcAft>
                <a:buNone/>
              </a:pPr>
              <a:r>
                <a:t/>
              </a:r>
              <a:endParaRPr sz="1200">
                <a:solidFill>
                  <a:schemeClr val="dk1"/>
                </a:solidFill>
                <a:latin typeface="Poppins"/>
                <a:ea typeface="Poppins"/>
                <a:cs typeface="Poppins"/>
                <a:sym typeface="Poppins"/>
              </a:endParaRPr>
            </a:p>
            <a:p>
              <a:pPr indent="0" lvl="0" marL="0" marR="0" rtl="0" algn="l">
                <a:spcBef>
                  <a:spcPts val="0"/>
                </a:spcBef>
                <a:spcAft>
                  <a:spcPts val="0"/>
                </a:spcAft>
                <a:buNone/>
              </a:pPr>
              <a:r>
                <a:t/>
              </a:r>
              <a:endParaRPr sz="1200">
                <a:solidFill>
                  <a:schemeClr val="dk1"/>
                </a:solidFill>
                <a:latin typeface="Poppins"/>
                <a:ea typeface="Poppins"/>
                <a:cs typeface="Poppins"/>
                <a:sym typeface="Poppins"/>
              </a:endParaRPr>
            </a:p>
          </p:txBody>
        </p:sp>
        <p:pic>
          <p:nvPicPr>
            <p:cNvPr id="222" name="Google Shape;222;p17"/>
            <p:cNvPicPr preferRelativeResize="0"/>
            <p:nvPr/>
          </p:nvPicPr>
          <p:blipFill rotWithShape="1">
            <a:blip r:embed="rId5">
              <a:alphaModFix/>
            </a:blip>
            <a:srcRect b="0" l="0" r="0" t="0"/>
            <a:stretch/>
          </p:blipFill>
          <p:spPr>
            <a:xfrm>
              <a:off x="1450306" y="5118839"/>
              <a:ext cx="295691" cy="295691"/>
            </a:xfrm>
            <a:prstGeom prst="rect">
              <a:avLst/>
            </a:prstGeom>
            <a:noFill/>
            <a:ln>
              <a:noFill/>
            </a:ln>
          </p:spPr>
        </p:pic>
        <p:pic>
          <p:nvPicPr>
            <p:cNvPr id="223" name="Google Shape;223;p17"/>
            <p:cNvPicPr preferRelativeResize="0"/>
            <p:nvPr/>
          </p:nvPicPr>
          <p:blipFill rotWithShape="1">
            <a:blip r:embed="rId6">
              <a:alphaModFix/>
            </a:blip>
            <a:srcRect b="0" l="0" r="0" t="0"/>
            <a:stretch/>
          </p:blipFill>
          <p:spPr>
            <a:xfrm>
              <a:off x="1686722" y="1524771"/>
              <a:ext cx="1678764" cy="1363395"/>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18"/>
          <p:cNvPicPr preferRelativeResize="0"/>
          <p:nvPr/>
        </p:nvPicPr>
        <p:blipFill rotWithShape="1">
          <a:blip r:embed="rId3">
            <a:alphaModFix/>
          </a:blip>
          <a:srcRect b="0" l="0" r="0" t="0"/>
          <a:stretch/>
        </p:blipFill>
        <p:spPr>
          <a:xfrm>
            <a:off x="-401165" y="521633"/>
            <a:ext cx="6347388" cy="6347388"/>
          </a:xfrm>
          <a:prstGeom prst="rect">
            <a:avLst/>
          </a:prstGeom>
          <a:noFill/>
          <a:ln>
            <a:noFill/>
          </a:ln>
        </p:spPr>
      </p:pic>
      <p:sp>
        <p:nvSpPr>
          <p:cNvPr id="229" name="Google Shape;229;p18"/>
          <p:cNvSpPr/>
          <p:nvPr/>
        </p:nvSpPr>
        <p:spPr>
          <a:xfrm>
            <a:off x="878173" y="519289"/>
            <a:ext cx="1058992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AU" sz="1800">
                <a:solidFill>
                  <a:srgbClr val="27A0D6"/>
                </a:solidFill>
                <a:latin typeface="Poppins"/>
                <a:ea typeface="Poppins"/>
                <a:cs typeface="Poppins"/>
                <a:sym typeface="Poppins"/>
              </a:rPr>
              <a:t>Utilise the same data set that feeds the consumer weather experience </a:t>
            </a:r>
            <a:r>
              <a:rPr b="1" lang="en-AU" sz="1800">
                <a:solidFill>
                  <a:srgbClr val="27A0D6"/>
                </a:solidFill>
                <a:latin typeface="Poppins"/>
                <a:ea typeface="Poppins"/>
                <a:cs typeface="Poppins"/>
                <a:sym typeface="Poppins"/>
              </a:rPr>
              <a:t>to supercharge your brand’s advertising campaigns</a:t>
            </a:r>
            <a:r>
              <a:rPr lang="en-AU" sz="1800">
                <a:solidFill>
                  <a:srgbClr val="27A0D6"/>
                </a:solidFill>
                <a:latin typeface="Poppins"/>
                <a:ea typeface="Poppins"/>
                <a:cs typeface="Poppins"/>
                <a:sym typeface="Poppins"/>
              </a:rPr>
              <a:t>.</a:t>
            </a:r>
            <a:endParaRPr/>
          </a:p>
        </p:txBody>
      </p:sp>
      <p:pic>
        <p:nvPicPr>
          <p:cNvPr descr="Information Sources | Weatherzone for Business" id="230" name="Google Shape;230;p18"/>
          <p:cNvPicPr preferRelativeResize="0"/>
          <p:nvPr/>
        </p:nvPicPr>
        <p:blipFill rotWithShape="1">
          <a:blip r:embed="rId4">
            <a:alphaModFix/>
          </a:blip>
          <a:srcRect b="44657" l="0" r="0" t="0"/>
          <a:stretch/>
        </p:blipFill>
        <p:spPr>
          <a:xfrm>
            <a:off x="10016476" y="6115050"/>
            <a:ext cx="1641788" cy="312928"/>
          </a:xfrm>
          <a:prstGeom prst="rect">
            <a:avLst/>
          </a:prstGeom>
          <a:noFill/>
          <a:ln>
            <a:noFill/>
          </a:ln>
        </p:spPr>
      </p:pic>
      <p:grpSp>
        <p:nvGrpSpPr>
          <p:cNvPr id="231" name="Google Shape;231;p18"/>
          <p:cNvGrpSpPr/>
          <p:nvPr/>
        </p:nvGrpSpPr>
        <p:grpSpPr>
          <a:xfrm>
            <a:off x="5245714" y="1610885"/>
            <a:ext cx="5314868" cy="3557609"/>
            <a:chOff x="5339233" y="1881051"/>
            <a:chExt cx="5314868" cy="3557609"/>
          </a:xfrm>
        </p:grpSpPr>
        <p:sp>
          <p:nvSpPr>
            <p:cNvPr id="232" name="Google Shape;232;p18"/>
            <p:cNvSpPr/>
            <p:nvPr/>
          </p:nvSpPr>
          <p:spPr>
            <a:xfrm>
              <a:off x="5342709" y="1881051"/>
              <a:ext cx="1672045" cy="1358538"/>
            </a:xfrm>
            <a:prstGeom prst="rect">
              <a:avLst/>
            </a:prstGeom>
            <a:solidFill>
              <a:schemeClr val="lt1"/>
            </a:solidFill>
            <a:ln cap="flat" cmpd="sng" w="19050">
              <a:solidFill>
                <a:srgbClr val="6ABCF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 name="Google Shape;233;p18"/>
            <p:cNvSpPr/>
            <p:nvPr/>
          </p:nvSpPr>
          <p:spPr>
            <a:xfrm>
              <a:off x="5342709" y="3694204"/>
              <a:ext cx="1672045" cy="1358538"/>
            </a:xfrm>
            <a:prstGeom prst="rect">
              <a:avLst/>
            </a:prstGeom>
            <a:solidFill>
              <a:schemeClr val="lt1"/>
            </a:solidFill>
            <a:ln cap="flat" cmpd="sng" w="19050">
              <a:solidFill>
                <a:srgbClr val="6ABCF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18"/>
            <p:cNvSpPr/>
            <p:nvPr/>
          </p:nvSpPr>
          <p:spPr>
            <a:xfrm>
              <a:off x="7141029" y="1886639"/>
              <a:ext cx="1672045" cy="1358538"/>
            </a:xfrm>
            <a:prstGeom prst="rect">
              <a:avLst/>
            </a:prstGeom>
            <a:solidFill>
              <a:schemeClr val="lt1"/>
            </a:solidFill>
            <a:ln cap="flat" cmpd="sng" w="19050">
              <a:solidFill>
                <a:srgbClr val="6ABCF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18"/>
            <p:cNvSpPr/>
            <p:nvPr/>
          </p:nvSpPr>
          <p:spPr>
            <a:xfrm>
              <a:off x="7141029" y="3699792"/>
              <a:ext cx="1672045" cy="1358538"/>
            </a:xfrm>
            <a:prstGeom prst="rect">
              <a:avLst/>
            </a:prstGeom>
            <a:solidFill>
              <a:schemeClr val="lt1"/>
            </a:solidFill>
            <a:ln cap="flat" cmpd="sng" w="19050">
              <a:solidFill>
                <a:srgbClr val="6ABCF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18"/>
            <p:cNvSpPr/>
            <p:nvPr/>
          </p:nvSpPr>
          <p:spPr>
            <a:xfrm>
              <a:off x="8970910" y="1881051"/>
              <a:ext cx="1672045" cy="1358538"/>
            </a:xfrm>
            <a:prstGeom prst="rect">
              <a:avLst/>
            </a:prstGeom>
            <a:solidFill>
              <a:schemeClr val="lt1"/>
            </a:solidFill>
            <a:ln cap="flat" cmpd="sng" w="19050">
              <a:solidFill>
                <a:srgbClr val="6ABCF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 name="Google Shape;237;p18"/>
            <p:cNvSpPr/>
            <p:nvPr/>
          </p:nvSpPr>
          <p:spPr>
            <a:xfrm>
              <a:off x="8970910" y="3694204"/>
              <a:ext cx="1672045" cy="1358538"/>
            </a:xfrm>
            <a:prstGeom prst="rect">
              <a:avLst/>
            </a:prstGeom>
            <a:solidFill>
              <a:schemeClr val="lt1"/>
            </a:solidFill>
            <a:ln cap="flat" cmpd="sng" w="19050">
              <a:solidFill>
                <a:srgbClr val="6ABCF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18"/>
            <p:cNvSpPr/>
            <p:nvPr/>
          </p:nvSpPr>
          <p:spPr>
            <a:xfrm>
              <a:off x="5830305" y="2857026"/>
              <a:ext cx="743670" cy="743670"/>
            </a:xfrm>
            <a:prstGeom prst="ellipse">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18"/>
            <p:cNvSpPr/>
            <p:nvPr/>
          </p:nvSpPr>
          <p:spPr>
            <a:xfrm>
              <a:off x="7652485" y="2856434"/>
              <a:ext cx="743670" cy="743670"/>
            </a:xfrm>
            <a:prstGeom prst="ellipse">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18"/>
            <p:cNvSpPr/>
            <p:nvPr/>
          </p:nvSpPr>
          <p:spPr>
            <a:xfrm>
              <a:off x="5830305" y="4694990"/>
              <a:ext cx="743670" cy="743670"/>
            </a:xfrm>
            <a:prstGeom prst="ellipse">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18"/>
            <p:cNvSpPr/>
            <p:nvPr/>
          </p:nvSpPr>
          <p:spPr>
            <a:xfrm>
              <a:off x="7652485" y="4694398"/>
              <a:ext cx="743670" cy="743670"/>
            </a:xfrm>
            <a:prstGeom prst="ellipse">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18"/>
            <p:cNvSpPr/>
            <p:nvPr/>
          </p:nvSpPr>
          <p:spPr>
            <a:xfrm>
              <a:off x="9441371" y="2856434"/>
              <a:ext cx="743670" cy="743670"/>
            </a:xfrm>
            <a:prstGeom prst="ellipse">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18"/>
            <p:cNvSpPr/>
            <p:nvPr/>
          </p:nvSpPr>
          <p:spPr>
            <a:xfrm>
              <a:off x="9441371" y="4694398"/>
              <a:ext cx="743670" cy="743670"/>
            </a:xfrm>
            <a:prstGeom prst="ellipse">
              <a:avLst/>
            </a:prstGeom>
            <a:solidFill>
              <a:srgbClr val="F2F2F2"/>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4" name="Google Shape;244;p18"/>
            <p:cNvPicPr preferRelativeResize="0"/>
            <p:nvPr/>
          </p:nvPicPr>
          <p:blipFill rotWithShape="1">
            <a:blip r:embed="rId5">
              <a:alphaModFix/>
            </a:blip>
            <a:srcRect b="0" l="0" r="0" t="0"/>
            <a:stretch/>
          </p:blipFill>
          <p:spPr>
            <a:xfrm>
              <a:off x="5985257" y="3022792"/>
              <a:ext cx="439200" cy="439200"/>
            </a:xfrm>
            <a:prstGeom prst="rect">
              <a:avLst/>
            </a:prstGeom>
            <a:noFill/>
            <a:ln>
              <a:noFill/>
            </a:ln>
          </p:spPr>
        </p:pic>
        <p:pic>
          <p:nvPicPr>
            <p:cNvPr id="245" name="Google Shape;245;p18"/>
            <p:cNvPicPr preferRelativeResize="0"/>
            <p:nvPr/>
          </p:nvPicPr>
          <p:blipFill rotWithShape="1">
            <a:blip r:embed="rId6">
              <a:alphaModFix/>
            </a:blip>
            <a:srcRect b="0" l="0" r="0" t="0"/>
            <a:stretch/>
          </p:blipFill>
          <p:spPr>
            <a:xfrm>
              <a:off x="7816273" y="3022808"/>
              <a:ext cx="439200" cy="439200"/>
            </a:xfrm>
            <a:prstGeom prst="rect">
              <a:avLst/>
            </a:prstGeom>
            <a:noFill/>
            <a:ln>
              <a:noFill/>
            </a:ln>
          </p:spPr>
        </p:pic>
        <p:pic>
          <p:nvPicPr>
            <p:cNvPr id="246" name="Google Shape;246;p18"/>
            <p:cNvPicPr preferRelativeResize="0"/>
            <p:nvPr/>
          </p:nvPicPr>
          <p:blipFill rotWithShape="1">
            <a:blip r:embed="rId7">
              <a:alphaModFix/>
            </a:blip>
            <a:srcRect b="0" l="0" r="0" t="0"/>
            <a:stretch/>
          </p:blipFill>
          <p:spPr>
            <a:xfrm>
              <a:off x="5982540" y="4851943"/>
              <a:ext cx="439200" cy="439200"/>
            </a:xfrm>
            <a:prstGeom prst="rect">
              <a:avLst/>
            </a:prstGeom>
            <a:noFill/>
            <a:ln>
              <a:noFill/>
            </a:ln>
          </p:spPr>
        </p:pic>
        <p:pic>
          <p:nvPicPr>
            <p:cNvPr id="247" name="Google Shape;247;p18"/>
            <p:cNvPicPr preferRelativeResize="0"/>
            <p:nvPr/>
          </p:nvPicPr>
          <p:blipFill rotWithShape="1">
            <a:blip r:embed="rId8">
              <a:alphaModFix/>
            </a:blip>
            <a:srcRect b="0" l="0" r="0" t="0"/>
            <a:stretch/>
          </p:blipFill>
          <p:spPr>
            <a:xfrm>
              <a:off x="7804720" y="4851943"/>
              <a:ext cx="439200" cy="439200"/>
            </a:xfrm>
            <a:prstGeom prst="rect">
              <a:avLst/>
            </a:prstGeom>
            <a:noFill/>
            <a:ln>
              <a:noFill/>
            </a:ln>
          </p:spPr>
        </p:pic>
        <p:pic>
          <p:nvPicPr>
            <p:cNvPr id="248" name="Google Shape;248;p18"/>
            <p:cNvPicPr preferRelativeResize="0"/>
            <p:nvPr/>
          </p:nvPicPr>
          <p:blipFill rotWithShape="1">
            <a:blip r:embed="rId9">
              <a:alphaModFix/>
            </a:blip>
            <a:srcRect b="0" l="0" r="0" t="0"/>
            <a:stretch/>
          </p:blipFill>
          <p:spPr>
            <a:xfrm>
              <a:off x="9598479" y="4831200"/>
              <a:ext cx="439200" cy="439200"/>
            </a:xfrm>
            <a:prstGeom prst="rect">
              <a:avLst/>
            </a:prstGeom>
            <a:noFill/>
            <a:ln>
              <a:noFill/>
            </a:ln>
          </p:spPr>
        </p:pic>
        <p:pic>
          <p:nvPicPr>
            <p:cNvPr id="249" name="Google Shape;249;p18"/>
            <p:cNvPicPr preferRelativeResize="0"/>
            <p:nvPr/>
          </p:nvPicPr>
          <p:blipFill rotWithShape="1">
            <a:blip r:embed="rId10">
              <a:alphaModFix/>
            </a:blip>
            <a:srcRect b="0" l="0" r="0" t="0"/>
            <a:stretch/>
          </p:blipFill>
          <p:spPr>
            <a:xfrm>
              <a:off x="9598479" y="3019989"/>
              <a:ext cx="439200" cy="439200"/>
            </a:xfrm>
            <a:prstGeom prst="rect">
              <a:avLst/>
            </a:prstGeom>
            <a:noFill/>
            <a:ln>
              <a:noFill/>
            </a:ln>
          </p:spPr>
        </p:pic>
        <p:sp>
          <p:nvSpPr>
            <p:cNvPr id="250" name="Google Shape;250;p18"/>
            <p:cNvSpPr txBox="1"/>
            <p:nvPr/>
          </p:nvSpPr>
          <p:spPr>
            <a:xfrm>
              <a:off x="5353100" y="1957573"/>
              <a:ext cx="1672045" cy="86177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AU" sz="1000">
                  <a:solidFill>
                    <a:srgbClr val="373C46"/>
                  </a:solidFill>
                  <a:latin typeface="Poppins"/>
                  <a:ea typeface="Poppins"/>
                  <a:cs typeface="Poppins"/>
                  <a:sym typeface="Poppins"/>
                </a:rPr>
                <a:t>Temperature</a:t>
              </a:r>
              <a:br>
                <a:rPr b="1" lang="en-AU" sz="1000">
                  <a:solidFill>
                    <a:srgbClr val="373C46"/>
                  </a:solidFill>
                  <a:latin typeface="Poppins"/>
                  <a:ea typeface="Poppins"/>
                  <a:cs typeface="Poppins"/>
                  <a:sym typeface="Poppins"/>
                </a:rPr>
              </a:br>
              <a:br>
                <a:rPr b="1" lang="en-AU" sz="1000">
                  <a:solidFill>
                    <a:srgbClr val="373C46"/>
                  </a:solidFill>
                  <a:latin typeface="Poppins"/>
                  <a:ea typeface="Poppins"/>
                  <a:cs typeface="Poppins"/>
                  <a:sym typeface="Poppins"/>
                </a:rPr>
              </a:br>
              <a:r>
                <a:rPr lang="en-AU" sz="1000">
                  <a:solidFill>
                    <a:srgbClr val="373C46"/>
                  </a:solidFill>
                  <a:latin typeface="Poppins"/>
                  <a:ea typeface="Poppins"/>
                  <a:cs typeface="Poppins"/>
                  <a:sym typeface="Poppins"/>
                </a:rPr>
                <a:t>Target max temp, cold warm, hot, very hot, extreme</a:t>
              </a:r>
              <a:endParaRPr b="1" sz="1000">
                <a:solidFill>
                  <a:srgbClr val="373C46"/>
                </a:solidFill>
                <a:latin typeface="Poppins"/>
                <a:ea typeface="Poppins"/>
                <a:cs typeface="Poppins"/>
                <a:sym typeface="Poppins"/>
              </a:endParaRPr>
            </a:p>
          </p:txBody>
        </p:sp>
        <p:sp>
          <p:nvSpPr>
            <p:cNvPr id="251" name="Google Shape;251;p18"/>
            <p:cNvSpPr txBox="1"/>
            <p:nvPr/>
          </p:nvSpPr>
          <p:spPr>
            <a:xfrm>
              <a:off x="7141029" y="1950585"/>
              <a:ext cx="1672045" cy="55399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AU" sz="1000">
                  <a:solidFill>
                    <a:srgbClr val="373C46"/>
                  </a:solidFill>
                  <a:latin typeface="Poppins"/>
                  <a:ea typeface="Poppins"/>
                  <a:cs typeface="Poppins"/>
                  <a:sym typeface="Poppins"/>
                </a:rPr>
                <a:t>Location</a:t>
              </a:r>
              <a:br>
                <a:rPr b="1" lang="en-AU" sz="1000">
                  <a:solidFill>
                    <a:srgbClr val="373C46"/>
                  </a:solidFill>
                  <a:latin typeface="Poppins"/>
                  <a:ea typeface="Poppins"/>
                  <a:cs typeface="Poppins"/>
                  <a:sym typeface="Poppins"/>
                </a:rPr>
              </a:br>
              <a:br>
                <a:rPr b="1" lang="en-AU" sz="1000">
                  <a:solidFill>
                    <a:srgbClr val="373C46"/>
                  </a:solidFill>
                  <a:latin typeface="Poppins"/>
                  <a:ea typeface="Poppins"/>
                  <a:cs typeface="Poppins"/>
                  <a:sym typeface="Poppins"/>
                </a:rPr>
              </a:br>
              <a:r>
                <a:rPr lang="en-AU" sz="1000">
                  <a:solidFill>
                    <a:srgbClr val="373C46"/>
                  </a:solidFill>
                  <a:latin typeface="Poppins"/>
                  <a:ea typeface="Poppins"/>
                  <a:cs typeface="Poppins"/>
                  <a:sym typeface="Poppins"/>
                </a:rPr>
                <a:t>State, district, town</a:t>
              </a:r>
              <a:endParaRPr b="1" sz="1000">
                <a:solidFill>
                  <a:srgbClr val="373C46"/>
                </a:solidFill>
                <a:latin typeface="Poppins"/>
                <a:ea typeface="Poppins"/>
                <a:cs typeface="Poppins"/>
                <a:sym typeface="Poppins"/>
              </a:endParaRPr>
            </a:p>
          </p:txBody>
        </p:sp>
        <p:sp>
          <p:nvSpPr>
            <p:cNvPr id="252" name="Google Shape;252;p18"/>
            <p:cNvSpPr txBox="1"/>
            <p:nvPr/>
          </p:nvSpPr>
          <p:spPr>
            <a:xfrm>
              <a:off x="8982056" y="1954367"/>
              <a:ext cx="1672045" cy="86177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AU" sz="1000">
                  <a:solidFill>
                    <a:srgbClr val="373C46"/>
                  </a:solidFill>
                  <a:latin typeface="Poppins"/>
                  <a:ea typeface="Poppins"/>
                  <a:cs typeface="Poppins"/>
                  <a:sym typeface="Poppins"/>
                </a:rPr>
                <a:t>Conditions</a:t>
              </a:r>
              <a:br>
                <a:rPr b="1" lang="en-AU" sz="1000">
                  <a:solidFill>
                    <a:srgbClr val="373C46"/>
                  </a:solidFill>
                  <a:latin typeface="Poppins"/>
                  <a:ea typeface="Poppins"/>
                  <a:cs typeface="Poppins"/>
                  <a:sym typeface="Poppins"/>
                </a:rPr>
              </a:br>
              <a:br>
                <a:rPr b="1" lang="en-AU" sz="1000">
                  <a:solidFill>
                    <a:srgbClr val="373C46"/>
                  </a:solidFill>
                  <a:latin typeface="Poppins"/>
                  <a:ea typeface="Poppins"/>
                  <a:cs typeface="Poppins"/>
                  <a:sym typeface="Poppins"/>
                </a:rPr>
              </a:br>
              <a:r>
                <a:rPr lang="en-AU" sz="1000">
                  <a:solidFill>
                    <a:srgbClr val="373C46"/>
                  </a:solidFill>
                  <a:latin typeface="Poppins"/>
                  <a:ea typeface="Poppins"/>
                  <a:cs typeface="Poppins"/>
                  <a:sym typeface="Poppins"/>
                </a:rPr>
                <a:t>Today’s weather, sunny, rainy, storms, cloudy, windy, snow</a:t>
              </a:r>
              <a:endParaRPr b="1" sz="1000">
                <a:solidFill>
                  <a:srgbClr val="373C46"/>
                </a:solidFill>
                <a:latin typeface="Poppins"/>
                <a:ea typeface="Poppins"/>
                <a:cs typeface="Poppins"/>
                <a:sym typeface="Poppins"/>
              </a:endParaRPr>
            </a:p>
          </p:txBody>
        </p:sp>
        <p:sp>
          <p:nvSpPr>
            <p:cNvPr id="253" name="Google Shape;253;p18"/>
            <p:cNvSpPr txBox="1"/>
            <p:nvPr/>
          </p:nvSpPr>
          <p:spPr>
            <a:xfrm>
              <a:off x="5339233" y="3782965"/>
              <a:ext cx="1672045"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AU" sz="1000">
                  <a:solidFill>
                    <a:srgbClr val="373C46"/>
                  </a:solidFill>
                  <a:latin typeface="Poppins"/>
                  <a:ea typeface="Poppins"/>
                  <a:cs typeface="Poppins"/>
                  <a:sym typeface="Poppins"/>
                </a:rPr>
                <a:t>Bushfire</a:t>
              </a:r>
              <a:br>
                <a:rPr b="1" lang="en-AU" sz="1000">
                  <a:solidFill>
                    <a:srgbClr val="373C46"/>
                  </a:solidFill>
                  <a:latin typeface="Poppins"/>
                  <a:ea typeface="Poppins"/>
                  <a:cs typeface="Poppins"/>
                  <a:sym typeface="Poppins"/>
                </a:rPr>
              </a:br>
              <a:br>
                <a:rPr b="1" lang="en-AU" sz="1000">
                  <a:solidFill>
                    <a:srgbClr val="373C46"/>
                  </a:solidFill>
                  <a:latin typeface="Poppins"/>
                  <a:ea typeface="Poppins"/>
                  <a:cs typeface="Poppins"/>
                  <a:sym typeface="Poppins"/>
                </a:rPr>
              </a:br>
              <a:r>
                <a:rPr lang="en-AU" sz="1000">
                  <a:solidFill>
                    <a:srgbClr val="373C46"/>
                  </a:solidFill>
                  <a:latin typeface="Poppins"/>
                  <a:ea typeface="Poppins"/>
                  <a:cs typeface="Poppins"/>
                  <a:sym typeface="Poppins"/>
                </a:rPr>
                <a:t>Low, high, very high, extreme, catastrophic</a:t>
              </a:r>
              <a:endParaRPr b="1" sz="1000">
                <a:solidFill>
                  <a:srgbClr val="373C46"/>
                </a:solidFill>
                <a:latin typeface="Poppins"/>
                <a:ea typeface="Poppins"/>
                <a:cs typeface="Poppins"/>
                <a:sym typeface="Poppins"/>
              </a:endParaRPr>
            </a:p>
          </p:txBody>
        </p:sp>
        <p:sp>
          <p:nvSpPr>
            <p:cNvPr id="254" name="Google Shape;254;p18"/>
            <p:cNvSpPr txBox="1"/>
            <p:nvPr/>
          </p:nvSpPr>
          <p:spPr>
            <a:xfrm>
              <a:off x="7127162" y="3775977"/>
              <a:ext cx="1672045"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AU" sz="1000">
                  <a:solidFill>
                    <a:srgbClr val="373C46"/>
                  </a:solidFill>
                  <a:latin typeface="Poppins"/>
                  <a:ea typeface="Poppins"/>
                  <a:cs typeface="Poppins"/>
                  <a:sym typeface="Poppins"/>
                </a:rPr>
                <a:t>Pollen</a:t>
              </a:r>
              <a:br>
                <a:rPr b="1" lang="en-AU" sz="1000">
                  <a:solidFill>
                    <a:srgbClr val="373C46"/>
                  </a:solidFill>
                  <a:latin typeface="Poppins"/>
                  <a:ea typeface="Poppins"/>
                  <a:cs typeface="Poppins"/>
                  <a:sym typeface="Poppins"/>
                </a:rPr>
              </a:br>
              <a:br>
                <a:rPr b="1" lang="en-AU" sz="1000">
                  <a:solidFill>
                    <a:srgbClr val="373C46"/>
                  </a:solidFill>
                  <a:latin typeface="Poppins"/>
                  <a:ea typeface="Poppins"/>
                  <a:cs typeface="Poppins"/>
                  <a:sym typeface="Poppins"/>
                </a:rPr>
              </a:br>
              <a:r>
                <a:rPr lang="en-AU" sz="1000">
                  <a:solidFill>
                    <a:srgbClr val="373C46"/>
                  </a:solidFill>
                  <a:latin typeface="Poppins"/>
                  <a:ea typeface="Poppins"/>
                  <a:cs typeface="Poppins"/>
                  <a:sym typeface="Poppins"/>
                </a:rPr>
                <a:t>Low, moderate, high, very high, extreme</a:t>
              </a:r>
              <a:endParaRPr b="1" sz="1000">
                <a:solidFill>
                  <a:srgbClr val="373C46"/>
                </a:solidFill>
                <a:latin typeface="Poppins"/>
                <a:ea typeface="Poppins"/>
                <a:cs typeface="Poppins"/>
                <a:sym typeface="Poppins"/>
              </a:endParaRPr>
            </a:p>
          </p:txBody>
        </p:sp>
        <p:sp>
          <p:nvSpPr>
            <p:cNvPr id="255" name="Google Shape;255;p18"/>
            <p:cNvSpPr txBox="1"/>
            <p:nvPr/>
          </p:nvSpPr>
          <p:spPr>
            <a:xfrm>
              <a:off x="8968189" y="3779759"/>
              <a:ext cx="1672045"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AU" sz="1000">
                  <a:solidFill>
                    <a:srgbClr val="373C46"/>
                  </a:solidFill>
                  <a:latin typeface="Poppins"/>
                  <a:ea typeface="Poppins"/>
                  <a:cs typeface="Poppins"/>
                  <a:sym typeface="Poppins"/>
                </a:rPr>
                <a:t>UV</a:t>
              </a:r>
              <a:br>
                <a:rPr b="1" lang="en-AU" sz="1000">
                  <a:solidFill>
                    <a:srgbClr val="373C46"/>
                  </a:solidFill>
                  <a:latin typeface="Poppins"/>
                  <a:ea typeface="Poppins"/>
                  <a:cs typeface="Poppins"/>
                  <a:sym typeface="Poppins"/>
                </a:rPr>
              </a:br>
              <a:br>
                <a:rPr b="1" lang="en-AU" sz="1000">
                  <a:solidFill>
                    <a:srgbClr val="373C46"/>
                  </a:solidFill>
                  <a:latin typeface="Poppins"/>
                  <a:ea typeface="Poppins"/>
                  <a:cs typeface="Poppins"/>
                  <a:sym typeface="Poppins"/>
                </a:rPr>
              </a:br>
              <a:r>
                <a:rPr lang="en-AU" sz="1000">
                  <a:solidFill>
                    <a:srgbClr val="373C46"/>
                  </a:solidFill>
                  <a:latin typeface="Poppins"/>
                  <a:ea typeface="Poppins"/>
                  <a:cs typeface="Poppins"/>
                  <a:sym typeface="Poppins"/>
                </a:rPr>
                <a:t>Low, moderate, high, very high, extreme</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descr="Information Sources | Weatherzone for Business" id="260" name="Google Shape;260;p19"/>
          <p:cNvPicPr preferRelativeResize="0"/>
          <p:nvPr/>
        </p:nvPicPr>
        <p:blipFill rotWithShape="1">
          <a:blip r:embed="rId3">
            <a:alphaModFix/>
          </a:blip>
          <a:srcRect b="44657" l="0" r="0" t="0"/>
          <a:stretch/>
        </p:blipFill>
        <p:spPr>
          <a:xfrm>
            <a:off x="10016476" y="6115050"/>
            <a:ext cx="1641788" cy="312928"/>
          </a:xfrm>
          <a:prstGeom prst="rect">
            <a:avLst/>
          </a:prstGeom>
          <a:noFill/>
          <a:ln>
            <a:noFill/>
          </a:ln>
        </p:spPr>
      </p:pic>
      <p:grpSp>
        <p:nvGrpSpPr>
          <p:cNvPr id="261" name="Google Shape;261;p19"/>
          <p:cNvGrpSpPr/>
          <p:nvPr/>
        </p:nvGrpSpPr>
        <p:grpSpPr>
          <a:xfrm>
            <a:off x="6501674" y="1076857"/>
            <a:ext cx="5003191" cy="4358955"/>
            <a:chOff x="6501674" y="708557"/>
            <a:chExt cx="5003191" cy="4358955"/>
          </a:xfrm>
        </p:grpSpPr>
        <p:grpSp>
          <p:nvGrpSpPr>
            <p:cNvPr id="262" name="Google Shape;262;p19"/>
            <p:cNvGrpSpPr/>
            <p:nvPr/>
          </p:nvGrpSpPr>
          <p:grpSpPr>
            <a:xfrm>
              <a:off x="6501674" y="708557"/>
              <a:ext cx="5003191" cy="4358955"/>
              <a:chOff x="6666774" y="314857"/>
              <a:chExt cx="5003191" cy="4358955"/>
            </a:xfrm>
          </p:grpSpPr>
          <p:sp>
            <p:nvSpPr>
              <p:cNvPr id="263" name="Google Shape;263;p19"/>
              <p:cNvSpPr txBox="1"/>
              <p:nvPr/>
            </p:nvSpPr>
            <p:spPr>
              <a:xfrm>
                <a:off x="6667500" y="314857"/>
                <a:ext cx="5002465"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AU" sz="2400">
                    <a:solidFill>
                      <a:srgbClr val="27A0D6"/>
                    </a:solidFill>
                    <a:latin typeface="Poppins"/>
                    <a:ea typeface="Poppins"/>
                    <a:cs typeface="Poppins"/>
                    <a:sym typeface="Poppins"/>
                  </a:rPr>
                  <a:t>Weatherzone is a truly unique advertising platform for brands.</a:t>
                </a:r>
                <a:endParaRPr sz="2400">
                  <a:solidFill>
                    <a:srgbClr val="27A0D6"/>
                  </a:solidFill>
                  <a:latin typeface="Calibri"/>
                  <a:ea typeface="Calibri"/>
                  <a:cs typeface="Calibri"/>
                  <a:sym typeface="Calibri"/>
                </a:endParaRPr>
              </a:p>
            </p:txBody>
          </p:sp>
          <p:cxnSp>
            <p:nvCxnSpPr>
              <p:cNvPr id="264" name="Google Shape;264;p19"/>
              <p:cNvCxnSpPr>
                <a:stCxn id="265" idx="0"/>
                <a:endCxn id="266" idx="4"/>
              </p:cNvCxnSpPr>
              <p:nvPr/>
            </p:nvCxnSpPr>
            <p:spPr>
              <a:xfrm flipH="1">
                <a:off x="6984400" y="1783804"/>
                <a:ext cx="600" cy="2889900"/>
              </a:xfrm>
              <a:prstGeom prst="straightConnector1">
                <a:avLst/>
              </a:prstGeom>
              <a:noFill/>
              <a:ln cap="flat" cmpd="sng" w="38100">
                <a:solidFill>
                  <a:srgbClr val="27A0D6"/>
                </a:solidFill>
                <a:prstDash val="solid"/>
                <a:miter lim="800000"/>
                <a:headEnd len="sm" w="sm" type="none"/>
                <a:tailEnd len="sm" w="sm" type="none"/>
              </a:ln>
            </p:spPr>
          </p:cxnSp>
          <p:sp>
            <p:nvSpPr>
              <p:cNvPr id="265" name="Google Shape;265;p19"/>
              <p:cNvSpPr/>
              <p:nvPr/>
            </p:nvSpPr>
            <p:spPr>
              <a:xfrm>
                <a:off x="6667500" y="1783804"/>
                <a:ext cx="635000" cy="635000"/>
              </a:xfrm>
              <a:prstGeom prst="ellipse">
                <a:avLst/>
              </a:prstGeom>
              <a:solidFill>
                <a:schemeClr val="lt1"/>
              </a:solidFill>
              <a:ln cap="flat" cmpd="sng" w="28575">
                <a:solidFill>
                  <a:srgbClr val="27A0D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19"/>
              <p:cNvSpPr/>
              <p:nvPr/>
            </p:nvSpPr>
            <p:spPr>
              <a:xfrm>
                <a:off x="6667500" y="2530250"/>
                <a:ext cx="635000" cy="635000"/>
              </a:xfrm>
              <a:prstGeom prst="ellipse">
                <a:avLst/>
              </a:prstGeom>
              <a:solidFill>
                <a:schemeClr val="lt1"/>
              </a:solidFill>
              <a:ln cap="flat" cmpd="sng" w="28575">
                <a:solidFill>
                  <a:srgbClr val="27A0D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19"/>
              <p:cNvSpPr/>
              <p:nvPr/>
            </p:nvSpPr>
            <p:spPr>
              <a:xfrm>
                <a:off x="6667500" y="3276696"/>
                <a:ext cx="635000" cy="635000"/>
              </a:xfrm>
              <a:prstGeom prst="ellipse">
                <a:avLst/>
              </a:prstGeom>
              <a:solidFill>
                <a:schemeClr val="lt1"/>
              </a:solidFill>
              <a:ln cap="flat" cmpd="sng" w="28575">
                <a:solidFill>
                  <a:srgbClr val="27A0D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 name="Google Shape;269;p19"/>
              <p:cNvSpPr/>
              <p:nvPr/>
            </p:nvSpPr>
            <p:spPr>
              <a:xfrm>
                <a:off x="7365558" y="1836689"/>
                <a:ext cx="390058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200">
                    <a:solidFill>
                      <a:srgbClr val="373C46"/>
                    </a:solidFill>
                    <a:latin typeface="Poppins"/>
                    <a:ea typeface="Poppins"/>
                    <a:cs typeface="Poppins"/>
                    <a:sym typeface="Poppins"/>
                  </a:rPr>
                  <a:t>Weatherzone is the </a:t>
                </a:r>
                <a:r>
                  <a:rPr b="1" lang="en-AU" sz="1200">
                    <a:solidFill>
                      <a:srgbClr val="373C46"/>
                    </a:solidFill>
                    <a:latin typeface="Poppins"/>
                    <a:ea typeface="Poppins"/>
                    <a:cs typeface="Poppins"/>
                    <a:sym typeface="Poppins"/>
                  </a:rPr>
                  <a:t>leading provider of weather services</a:t>
                </a:r>
                <a:r>
                  <a:rPr lang="en-AU" sz="1200">
                    <a:solidFill>
                      <a:srgbClr val="373C46"/>
                    </a:solidFill>
                    <a:latin typeface="Poppins"/>
                    <a:ea typeface="Poppins"/>
                    <a:cs typeface="Poppins"/>
                    <a:sym typeface="Poppins"/>
                  </a:rPr>
                  <a:t> </a:t>
                </a:r>
                <a:r>
                  <a:rPr b="1" lang="en-AU" sz="1200">
                    <a:solidFill>
                      <a:srgbClr val="373C46"/>
                    </a:solidFill>
                    <a:latin typeface="Poppins"/>
                    <a:ea typeface="Poppins"/>
                    <a:cs typeface="Poppins"/>
                    <a:sym typeface="Poppins"/>
                  </a:rPr>
                  <a:t>to ‘weather engaged’ </a:t>
                </a:r>
                <a:r>
                  <a:rPr lang="en-AU" sz="1200">
                    <a:solidFill>
                      <a:srgbClr val="373C46"/>
                    </a:solidFill>
                    <a:latin typeface="Poppins"/>
                    <a:ea typeface="Poppins"/>
                    <a:cs typeface="Poppins"/>
                    <a:sym typeface="Poppins"/>
                  </a:rPr>
                  <a:t>Australians.</a:t>
                </a:r>
                <a:endParaRPr/>
              </a:p>
            </p:txBody>
          </p:sp>
          <p:sp>
            <p:nvSpPr>
              <p:cNvPr id="266" name="Google Shape;266;p19"/>
              <p:cNvSpPr/>
              <p:nvPr/>
            </p:nvSpPr>
            <p:spPr>
              <a:xfrm>
                <a:off x="6666774" y="4038812"/>
                <a:ext cx="635000" cy="635000"/>
              </a:xfrm>
              <a:prstGeom prst="ellipse">
                <a:avLst/>
              </a:prstGeom>
              <a:solidFill>
                <a:schemeClr val="lt1"/>
              </a:solidFill>
              <a:ln cap="flat" cmpd="sng" w="28575">
                <a:solidFill>
                  <a:srgbClr val="27A0D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 name="Google Shape;270;p19"/>
              <p:cNvSpPr/>
              <p:nvPr/>
            </p:nvSpPr>
            <p:spPr>
              <a:xfrm>
                <a:off x="7365558" y="2509595"/>
                <a:ext cx="390058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200">
                    <a:solidFill>
                      <a:srgbClr val="373C46"/>
                    </a:solidFill>
                    <a:latin typeface="Poppins"/>
                    <a:ea typeface="Poppins"/>
                    <a:cs typeface="Poppins"/>
                    <a:sym typeface="Poppins"/>
                  </a:rPr>
                  <a:t>Studies have proven that </a:t>
                </a:r>
                <a:r>
                  <a:rPr b="1" lang="en-AU" sz="1200">
                    <a:solidFill>
                      <a:srgbClr val="373C46"/>
                    </a:solidFill>
                    <a:latin typeface="Poppins"/>
                    <a:ea typeface="Poppins"/>
                    <a:cs typeface="Poppins"/>
                    <a:sym typeface="Poppins"/>
                  </a:rPr>
                  <a:t>an increase or decrease in temperature can influence buying habits</a:t>
                </a:r>
                <a:r>
                  <a:rPr lang="en-AU" sz="1200">
                    <a:solidFill>
                      <a:srgbClr val="373C46"/>
                    </a:solidFill>
                    <a:latin typeface="Poppins"/>
                    <a:ea typeface="Poppins"/>
                    <a:cs typeface="Poppins"/>
                    <a:sym typeface="Poppins"/>
                  </a:rPr>
                  <a:t> for consumers.</a:t>
                </a:r>
                <a:endParaRPr/>
              </a:p>
            </p:txBody>
          </p:sp>
        </p:grpSp>
        <p:sp>
          <p:nvSpPr>
            <p:cNvPr id="271" name="Google Shape;271;p19"/>
            <p:cNvSpPr/>
            <p:nvPr/>
          </p:nvSpPr>
          <p:spPr>
            <a:xfrm>
              <a:off x="7200458" y="3651250"/>
              <a:ext cx="390058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200">
                  <a:solidFill>
                    <a:srgbClr val="373C46"/>
                  </a:solidFill>
                  <a:latin typeface="Poppins"/>
                  <a:ea typeface="Poppins"/>
                  <a:cs typeface="Poppins"/>
                  <a:sym typeface="Poppins"/>
                </a:rPr>
                <a:t>Reach your target audience with </a:t>
              </a:r>
              <a:r>
                <a:rPr b="1" lang="en-AU" sz="1200">
                  <a:solidFill>
                    <a:srgbClr val="373C46"/>
                  </a:solidFill>
                  <a:latin typeface="Poppins"/>
                  <a:ea typeface="Poppins"/>
                  <a:cs typeface="Poppins"/>
                  <a:sym typeface="Poppins"/>
                </a:rPr>
                <a:t>our brand safe, high impact creative solutions that can be overlayed with data</a:t>
              </a:r>
              <a:r>
                <a:rPr lang="en-AU" sz="1200">
                  <a:solidFill>
                    <a:srgbClr val="373C46"/>
                  </a:solidFill>
                  <a:latin typeface="Poppins"/>
                  <a:ea typeface="Poppins"/>
                  <a:cs typeface="Poppins"/>
                  <a:sym typeface="Poppins"/>
                </a:rPr>
                <a:t>.</a:t>
              </a:r>
              <a:endParaRPr/>
            </a:p>
          </p:txBody>
        </p:sp>
        <p:sp>
          <p:nvSpPr>
            <p:cNvPr id="272" name="Google Shape;272;p19"/>
            <p:cNvSpPr/>
            <p:nvPr/>
          </p:nvSpPr>
          <p:spPr>
            <a:xfrm>
              <a:off x="7182573" y="4407112"/>
              <a:ext cx="390058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200">
                  <a:solidFill>
                    <a:srgbClr val="373C46"/>
                  </a:solidFill>
                  <a:latin typeface="Poppins"/>
                  <a:ea typeface="Poppins"/>
                  <a:cs typeface="Poppins"/>
                  <a:sym typeface="Poppins"/>
                </a:rPr>
                <a:t>Extend beyond traditional advertising and </a:t>
              </a:r>
              <a:r>
                <a:rPr b="1" lang="en-AU" sz="1200">
                  <a:solidFill>
                    <a:srgbClr val="373C46"/>
                  </a:solidFill>
                  <a:latin typeface="Poppins"/>
                  <a:ea typeface="Poppins"/>
                  <a:cs typeface="Poppins"/>
                  <a:sym typeface="Poppins"/>
                </a:rPr>
                <a:t>integrate your brand into the wider Weatherzone consumer product </a:t>
              </a:r>
              <a:r>
                <a:rPr lang="en-AU" sz="1200">
                  <a:solidFill>
                    <a:srgbClr val="373C46"/>
                  </a:solidFill>
                  <a:latin typeface="Poppins"/>
                  <a:ea typeface="Poppins"/>
                  <a:cs typeface="Poppins"/>
                  <a:sym typeface="Poppins"/>
                </a:rPr>
                <a:t>and tools.</a:t>
              </a:r>
              <a:endParaRPr/>
            </a:p>
          </p:txBody>
        </p:sp>
        <p:pic>
          <p:nvPicPr>
            <p:cNvPr id="273" name="Google Shape;273;p19"/>
            <p:cNvPicPr preferRelativeResize="0"/>
            <p:nvPr/>
          </p:nvPicPr>
          <p:blipFill rotWithShape="1">
            <a:blip r:embed="rId4">
              <a:alphaModFix/>
            </a:blip>
            <a:srcRect b="20724" l="0" r="0" t="0"/>
            <a:stretch/>
          </p:blipFill>
          <p:spPr>
            <a:xfrm>
              <a:off x="6624960" y="2292680"/>
              <a:ext cx="413827" cy="406800"/>
            </a:xfrm>
            <a:prstGeom prst="rect">
              <a:avLst/>
            </a:prstGeom>
            <a:noFill/>
            <a:ln>
              <a:noFill/>
            </a:ln>
          </p:spPr>
        </p:pic>
        <p:pic>
          <p:nvPicPr>
            <p:cNvPr id="274" name="Google Shape;274;p19"/>
            <p:cNvPicPr preferRelativeResize="0"/>
            <p:nvPr/>
          </p:nvPicPr>
          <p:blipFill rotWithShape="1">
            <a:blip r:embed="rId5">
              <a:alphaModFix/>
            </a:blip>
            <a:srcRect b="0" l="0" r="0" t="0"/>
            <a:stretch/>
          </p:blipFill>
          <p:spPr>
            <a:xfrm>
              <a:off x="6624774" y="3047600"/>
              <a:ext cx="406800" cy="406800"/>
            </a:xfrm>
            <a:prstGeom prst="rect">
              <a:avLst/>
            </a:prstGeom>
            <a:noFill/>
            <a:ln>
              <a:noFill/>
            </a:ln>
          </p:spPr>
        </p:pic>
        <p:pic>
          <p:nvPicPr>
            <p:cNvPr id="275" name="Google Shape;275;p19"/>
            <p:cNvPicPr preferRelativeResize="0"/>
            <p:nvPr/>
          </p:nvPicPr>
          <p:blipFill rotWithShape="1">
            <a:blip r:embed="rId6">
              <a:alphaModFix/>
            </a:blip>
            <a:srcRect b="0" l="0" r="0" t="0"/>
            <a:stretch/>
          </p:blipFill>
          <p:spPr>
            <a:xfrm>
              <a:off x="6637474" y="3767254"/>
              <a:ext cx="406800" cy="406800"/>
            </a:xfrm>
            <a:prstGeom prst="rect">
              <a:avLst/>
            </a:prstGeom>
            <a:noFill/>
            <a:ln>
              <a:noFill/>
            </a:ln>
          </p:spPr>
        </p:pic>
        <p:pic>
          <p:nvPicPr>
            <p:cNvPr id="276" name="Google Shape;276;p19"/>
            <p:cNvPicPr preferRelativeResize="0"/>
            <p:nvPr/>
          </p:nvPicPr>
          <p:blipFill rotWithShape="1">
            <a:blip r:embed="rId7">
              <a:alphaModFix/>
            </a:blip>
            <a:srcRect b="0" l="0" r="0" t="0"/>
            <a:stretch/>
          </p:blipFill>
          <p:spPr>
            <a:xfrm>
              <a:off x="6619287" y="4546795"/>
              <a:ext cx="406800" cy="406800"/>
            </a:xfrm>
            <a:prstGeom prst="rect">
              <a:avLst/>
            </a:prstGeom>
            <a:noFill/>
            <a:ln>
              <a:noFill/>
            </a:ln>
          </p:spPr>
        </p:pic>
      </p:grpSp>
      <p:pic>
        <p:nvPicPr>
          <p:cNvPr id="277" name="Google Shape;277;p19"/>
          <p:cNvPicPr preferRelativeResize="0"/>
          <p:nvPr/>
        </p:nvPicPr>
        <p:blipFill rotWithShape="1">
          <a:blip r:embed="rId8">
            <a:alphaModFix/>
          </a:blip>
          <a:srcRect b="23499" l="0" r="39079" t="15167"/>
          <a:stretch/>
        </p:blipFill>
        <p:spPr>
          <a:xfrm>
            <a:off x="-171028" y="446283"/>
            <a:ext cx="6391306" cy="64345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descr="Information Sources | Weatherzone for Business" id="282" name="Google Shape;282;p20"/>
          <p:cNvPicPr preferRelativeResize="0"/>
          <p:nvPr/>
        </p:nvPicPr>
        <p:blipFill rotWithShape="1">
          <a:blip r:embed="rId3">
            <a:alphaModFix/>
          </a:blip>
          <a:srcRect b="44656" l="0" r="0" t="0"/>
          <a:stretch/>
        </p:blipFill>
        <p:spPr>
          <a:xfrm>
            <a:off x="10016476" y="6115050"/>
            <a:ext cx="1641786" cy="312927"/>
          </a:xfrm>
          <a:prstGeom prst="rect">
            <a:avLst/>
          </a:prstGeom>
          <a:noFill/>
          <a:ln>
            <a:noFill/>
          </a:ln>
        </p:spPr>
      </p:pic>
      <p:sp>
        <p:nvSpPr>
          <p:cNvPr id="283" name="Google Shape;283;p20"/>
          <p:cNvSpPr txBox="1"/>
          <p:nvPr/>
        </p:nvSpPr>
        <p:spPr>
          <a:xfrm>
            <a:off x="5453775" y="715267"/>
            <a:ext cx="6642000" cy="175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AU" sz="3600">
                <a:solidFill>
                  <a:srgbClr val="27A0D6"/>
                </a:solidFill>
                <a:latin typeface="Poppins"/>
                <a:ea typeface="Poppins"/>
                <a:cs typeface="Poppins"/>
                <a:sym typeface="Poppins"/>
              </a:rPr>
              <a:t>Weatherzone Data: </a:t>
            </a:r>
            <a:br>
              <a:rPr b="1" lang="en-AU" sz="3600">
                <a:solidFill>
                  <a:srgbClr val="27A0D6"/>
                </a:solidFill>
                <a:latin typeface="Poppins"/>
                <a:ea typeface="Poppins"/>
                <a:cs typeface="Poppins"/>
                <a:sym typeface="Poppins"/>
              </a:rPr>
            </a:br>
            <a:endParaRPr b="1" sz="4000">
              <a:solidFill>
                <a:srgbClr val="2A48B6"/>
              </a:solidFill>
              <a:latin typeface="Poppins"/>
              <a:ea typeface="Poppins"/>
              <a:cs typeface="Poppins"/>
              <a:sym typeface="Poppins"/>
            </a:endParaRPr>
          </a:p>
        </p:txBody>
      </p:sp>
      <p:pic>
        <p:nvPicPr>
          <p:cNvPr id="284" name="Google Shape;284;p20"/>
          <p:cNvPicPr preferRelativeResize="0"/>
          <p:nvPr/>
        </p:nvPicPr>
        <p:blipFill rotWithShape="1">
          <a:blip r:embed="rId4">
            <a:alphaModFix/>
          </a:blip>
          <a:srcRect b="0" l="0" r="0" t="0"/>
          <a:stretch/>
        </p:blipFill>
        <p:spPr>
          <a:xfrm flipH="1" rot="-7957152">
            <a:off x="5661594" y="3798819"/>
            <a:ext cx="868802" cy="868802"/>
          </a:xfrm>
          <a:prstGeom prst="rect">
            <a:avLst/>
          </a:prstGeom>
          <a:noFill/>
          <a:ln>
            <a:noFill/>
          </a:ln>
        </p:spPr>
      </p:pic>
      <p:grpSp>
        <p:nvGrpSpPr>
          <p:cNvPr id="285" name="Google Shape;285;p20"/>
          <p:cNvGrpSpPr/>
          <p:nvPr/>
        </p:nvGrpSpPr>
        <p:grpSpPr>
          <a:xfrm>
            <a:off x="5647649" y="3103874"/>
            <a:ext cx="5885359" cy="738688"/>
            <a:chOff x="6773672" y="933165"/>
            <a:chExt cx="6754688" cy="847800"/>
          </a:xfrm>
        </p:grpSpPr>
        <p:sp>
          <p:nvSpPr>
            <p:cNvPr id="286" name="Google Shape;286;p20"/>
            <p:cNvSpPr/>
            <p:nvPr/>
          </p:nvSpPr>
          <p:spPr>
            <a:xfrm>
              <a:off x="6773672" y="941081"/>
              <a:ext cx="770100" cy="770100"/>
            </a:xfrm>
            <a:prstGeom prst="ellipse">
              <a:avLst/>
            </a:prstGeom>
            <a:solidFill>
              <a:schemeClr val="lt1"/>
            </a:solidFill>
            <a:ln cap="flat" cmpd="sng" w="28575">
              <a:solidFill>
                <a:srgbClr val="373C4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p20"/>
            <p:cNvSpPr/>
            <p:nvPr/>
          </p:nvSpPr>
          <p:spPr>
            <a:xfrm>
              <a:off x="7594059" y="933165"/>
              <a:ext cx="5934300" cy="84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a:solidFill>
                    <a:srgbClr val="373C46"/>
                  </a:solidFill>
                  <a:latin typeface="Poppins"/>
                  <a:ea typeface="Poppins"/>
                  <a:cs typeface="Poppins"/>
                  <a:sym typeface="Poppins"/>
                </a:rPr>
                <a:t>Weatherzone can create a videos series - curating a combination of weather triggers into a Weather report</a:t>
              </a:r>
              <a:endParaRPr b="1" sz="1400">
                <a:solidFill>
                  <a:srgbClr val="373C46"/>
                </a:solidFill>
                <a:latin typeface="Poppins"/>
                <a:ea typeface="Poppins"/>
                <a:cs typeface="Poppins"/>
                <a:sym typeface="Poppins"/>
              </a:endParaRPr>
            </a:p>
          </p:txBody>
        </p:sp>
      </p:grpSp>
      <p:grpSp>
        <p:nvGrpSpPr>
          <p:cNvPr id="288" name="Google Shape;288;p20"/>
          <p:cNvGrpSpPr/>
          <p:nvPr/>
        </p:nvGrpSpPr>
        <p:grpSpPr>
          <a:xfrm>
            <a:off x="5647657" y="1730984"/>
            <a:ext cx="5727932" cy="738688"/>
            <a:chOff x="6796685" y="2105789"/>
            <a:chExt cx="6574007" cy="847800"/>
          </a:xfrm>
        </p:grpSpPr>
        <p:sp>
          <p:nvSpPr>
            <p:cNvPr id="289" name="Google Shape;289;p20"/>
            <p:cNvSpPr/>
            <p:nvPr/>
          </p:nvSpPr>
          <p:spPr>
            <a:xfrm>
              <a:off x="6796685" y="2132154"/>
              <a:ext cx="770100" cy="770100"/>
            </a:xfrm>
            <a:prstGeom prst="ellipse">
              <a:avLst/>
            </a:prstGeom>
            <a:solidFill>
              <a:schemeClr val="lt1"/>
            </a:solidFill>
            <a:ln cap="flat" cmpd="sng" w="28575">
              <a:solidFill>
                <a:srgbClr val="373C4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20"/>
            <p:cNvSpPr/>
            <p:nvPr/>
          </p:nvSpPr>
          <p:spPr>
            <a:xfrm>
              <a:off x="7630192" y="2105789"/>
              <a:ext cx="5740500" cy="84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AU">
                  <a:solidFill>
                    <a:srgbClr val="373C46"/>
                  </a:solidFill>
                  <a:latin typeface="Poppins"/>
                  <a:ea typeface="Poppins"/>
                  <a:cs typeface="Poppins"/>
                  <a:sym typeface="Poppins"/>
                </a:rPr>
                <a:t>Weather forecast API - clients can use this data to inform their wider media campaigns</a:t>
              </a:r>
              <a:endParaRPr/>
            </a:p>
          </p:txBody>
        </p:sp>
      </p:grpSp>
      <p:pic>
        <p:nvPicPr>
          <p:cNvPr id="291" name="Google Shape;291;p20"/>
          <p:cNvPicPr preferRelativeResize="0"/>
          <p:nvPr/>
        </p:nvPicPr>
        <p:blipFill rotWithShape="1">
          <a:blip r:embed="rId5">
            <a:alphaModFix/>
          </a:blip>
          <a:srcRect b="0" l="0" r="0" t="0"/>
          <a:stretch/>
        </p:blipFill>
        <p:spPr>
          <a:xfrm>
            <a:off x="5767874" y="1867338"/>
            <a:ext cx="443076" cy="443076"/>
          </a:xfrm>
          <a:prstGeom prst="rect">
            <a:avLst/>
          </a:prstGeom>
          <a:noFill/>
          <a:ln>
            <a:noFill/>
          </a:ln>
        </p:spPr>
      </p:pic>
      <p:sp>
        <p:nvSpPr>
          <p:cNvPr id="292" name="Google Shape;292;p20"/>
          <p:cNvSpPr/>
          <p:nvPr/>
        </p:nvSpPr>
        <p:spPr>
          <a:xfrm>
            <a:off x="6488050" y="4197940"/>
            <a:ext cx="5170200" cy="1875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a:solidFill>
                  <a:schemeClr val="dk1"/>
                </a:solidFill>
                <a:latin typeface="Poppins"/>
                <a:ea typeface="Poppins"/>
                <a:cs typeface="Poppins"/>
                <a:sym typeface="Poppins"/>
              </a:rPr>
              <a:t>Includes shooting, editing and production. We will supply you with the raw video for use on other channels</a:t>
            </a:r>
            <a:endParaRPr>
              <a:solidFill>
                <a:schemeClr val="dk1"/>
              </a:solidFill>
              <a:latin typeface="Poppins"/>
              <a:ea typeface="Poppins"/>
              <a:cs typeface="Poppins"/>
              <a:sym typeface="Poppins"/>
            </a:endParaRPr>
          </a:p>
          <a:p>
            <a:pPr indent="0" lvl="0" marL="0" marR="0" rtl="0" algn="l">
              <a:spcBef>
                <a:spcPts val="0"/>
              </a:spcBef>
              <a:spcAft>
                <a:spcPts val="0"/>
              </a:spcAft>
              <a:buNone/>
            </a:pPr>
            <a:r>
              <a:t/>
            </a:r>
            <a:endParaRPr>
              <a:solidFill>
                <a:schemeClr val="dk1"/>
              </a:solidFill>
              <a:latin typeface="Poppins"/>
              <a:ea typeface="Poppins"/>
              <a:cs typeface="Poppins"/>
              <a:sym typeface="Poppins"/>
            </a:endParaRPr>
          </a:p>
          <a:p>
            <a:pPr indent="0" lvl="0" marL="0" marR="0" rtl="0" algn="l">
              <a:spcBef>
                <a:spcPts val="0"/>
              </a:spcBef>
              <a:spcAft>
                <a:spcPts val="0"/>
              </a:spcAft>
              <a:buNone/>
            </a:pPr>
            <a:r>
              <a:rPr lang="en-AU">
                <a:solidFill>
                  <a:schemeClr val="dk1"/>
                </a:solidFill>
                <a:latin typeface="Poppins"/>
                <a:ea typeface="Poppins"/>
                <a:cs typeface="Poppins"/>
                <a:sym typeface="Poppins"/>
              </a:rPr>
              <a:t>This is bespoke forecast data by an experience meteorologist - </a:t>
            </a:r>
            <a:r>
              <a:rPr b="1" lang="en-AU">
                <a:solidFill>
                  <a:srgbClr val="27A0D6"/>
                </a:solidFill>
                <a:latin typeface="Poppins"/>
                <a:ea typeface="Poppins"/>
                <a:cs typeface="Poppins"/>
                <a:sym typeface="Poppins"/>
              </a:rPr>
              <a:t>HUGE, UNRIVALLED CREDIBILITY</a:t>
            </a:r>
            <a:endParaRPr b="1">
              <a:solidFill>
                <a:srgbClr val="27A0D6"/>
              </a:solidFill>
              <a:latin typeface="Poppins"/>
              <a:ea typeface="Poppins"/>
              <a:cs typeface="Poppins"/>
              <a:sym typeface="Poppins"/>
            </a:endParaRPr>
          </a:p>
          <a:p>
            <a:pPr indent="0" lvl="0" marL="0" marR="0" rtl="0" algn="l">
              <a:spcBef>
                <a:spcPts val="0"/>
              </a:spcBef>
              <a:spcAft>
                <a:spcPts val="0"/>
              </a:spcAft>
              <a:buNone/>
            </a:pPr>
            <a:r>
              <a:t/>
            </a:r>
            <a:endParaRPr>
              <a:solidFill>
                <a:schemeClr val="dk1"/>
              </a:solidFill>
              <a:latin typeface="Poppins"/>
              <a:ea typeface="Poppins"/>
              <a:cs typeface="Poppins"/>
              <a:sym typeface="Poppins"/>
            </a:endParaRPr>
          </a:p>
        </p:txBody>
      </p:sp>
      <p:pic>
        <p:nvPicPr>
          <p:cNvPr id="293" name="Google Shape;293;p20"/>
          <p:cNvPicPr preferRelativeResize="0"/>
          <p:nvPr/>
        </p:nvPicPr>
        <p:blipFill rotWithShape="1">
          <a:blip r:embed="rId6">
            <a:alphaModFix/>
          </a:blip>
          <a:srcRect b="20729" l="0" r="0" t="0"/>
          <a:stretch/>
        </p:blipFill>
        <p:spPr>
          <a:xfrm>
            <a:off x="1419525" y="1421450"/>
            <a:ext cx="3168750" cy="5436552"/>
          </a:xfrm>
          <a:prstGeom prst="rect">
            <a:avLst/>
          </a:prstGeom>
          <a:noFill/>
          <a:ln>
            <a:noFill/>
          </a:ln>
        </p:spPr>
      </p:pic>
      <p:pic>
        <p:nvPicPr>
          <p:cNvPr descr="Image result for iphone x stock photo" id="294" name="Google Shape;294;p20"/>
          <p:cNvPicPr preferRelativeResize="0"/>
          <p:nvPr/>
        </p:nvPicPr>
        <p:blipFill rotWithShape="1">
          <a:blip r:embed="rId7">
            <a:alphaModFix/>
          </a:blip>
          <a:srcRect b="23141" l="12413" r="10192" t="0"/>
          <a:stretch/>
        </p:blipFill>
        <p:spPr>
          <a:xfrm>
            <a:off x="1116975" y="959777"/>
            <a:ext cx="3836025" cy="5898224"/>
          </a:xfrm>
          <a:prstGeom prst="rect">
            <a:avLst/>
          </a:prstGeom>
          <a:noFill/>
          <a:ln>
            <a:noFill/>
          </a:ln>
        </p:spPr>
      </p:pic>
      <p:pic>
        <p:nvPicPr>
          <p:cNvPr id="295" name="Google Shape;295;p20"/>
          <p:cNvPicPr preferRelativeResize="0"/>
          <p:nvPr/>
        </p:nvPicPr>
        <p:blipFill>
          <a:blip r:embed="rId8">
            <a:alphaModFix/>
          </a:blip>
          <a:stretch>
            <a:fillRect/>
          </a:stretch>
        </p:blipFill>
        <p:spPr>
          <a:xfrm>
            <a:off x="5767875" y="3238588"/>
            <a:ext cx="443075" cy="3808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